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7" r:id="rId2"/>
    <p:sldId id="402" r:id="rId3"/>
    <p:sldId id="259" r:id="rId4"/>
    <p:sldId id="260" r:id="rId5"/>
    <p:sldId id="261" r:id="rId6"/>
    <p:sldId id="262" r:id="rId7"/>
    <p:sldId id="263" r:id="rId8"/>
    <p:sldId id="265" r:id="rId9"/>
    <p:sldId id="266" r:id="rId10"/>
    <p:sldId id="267" r:id="rId11"/>
    <p:sldId id="268" r:id="rId12"/>
    <p:sldId id="269" r:id="rId13"/>
    <p:sldId id="270" r:id="rId14"/>
    <p:sldId id="403" r:id="rId15"/>
    <p:sldId id="272" r:id="rId16"/>
    <p:sldId id="258" r:id="rId17"/>
    <p:sldId id="273" r:id="rId18"/>
    <p:sldId id="274" r:id="rId19"/>
    <p:sldId id="275" r:id="rId20"/>
    <p:sldId id="404" r:id="rId21"/>
    <p:sldId id="276" r:id="rId22"/>
    <p:sldId id="277" r:id="rId23"/>
    <p:sldId id="278" r:id="rId24"/>
    <p:sldId id="405"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3" r:id="rId38"/>
    <p:sldId id="294" r:id="rId39"/>
    <p:sldId id="295" r:id="rId40"/>
    <p:sldId id="296" r:id="rId41"/>
    <p:sldId id="406" r:id="rId42"/>
    <p:sldId id="304" r:id="rId43"/>
    <p:sldId id="305" r:id="rId44"/>
    <p:sldId id="306" r:id="rId45"/>
    <p:sldId id="307" r:id="rId46"/>
    <p:sldId id="308" r:id="rId47"/>
    <p:sldId id="309" r:id="rId48"/>
    <p:sldId id="407" r:id="rId49"/>
    <p:sldId id="317" r:id="rId50"/>
    <p:sldId id="318" r:id="rId51"/>
    <p:sldId id="319" r:id="rId52"/>
    <p:sldId id="320" r:id="rId53"/>
    <p:sldId id="321" r:id="rId54"/>
    <p:sldId id="322" r:id="rId55"/>
    <p:sldId id="323" r:id="rId56"/>
    <p:sldId id="324" r:id="rId57"/>
    <p:sldId id="325" r:id="rId58"/>
    <p:sldId id="326" r:id="rId59"/>
    <p:sldId id="408" r:id="rId60"/>
    <p:sldId id="328" r:id="rId61"/>
    <p:sldId id="329" r:id="rId62"/>
    <p:sldId id="330" r:id="rId63"/>
    <p:sldId id="331" r:id="rId64"/>
    <p:sldId id="332" r:id="rId65"/>
    <p:sldId id="409" r:id="rId66"/>
    <p:sldId id="334" r:id="rId67"/>
    <p:sldId id="349" r:id="rId68"/>
    <p:sldId id="350" r:id="rId69"/>
    <p:sldId id="351" r:id="rId70"/>
    <p:sldId id="353" r:id="rId71"/>
    <p:sldId id="410" r:id="rId72"/>
    <p:sldId id="354" r:id="rId73"/>
    <p:sldId id="355" r:id="rId74"/>
    <p:sldId id="356" r:id="rId75"/>
    <p:sldId id="357" r:id="rId76"/>
    <p:sldId id="358" r:id="rId77"/>
    <p:sldId id="359" r:id="rId78"/>
    <p:sldId id="411" r:id="rId79"/>
    <p:sldId id="360" r:id="rId80"/>
    <p:sldId id="311" r:id="rId81"/>
    <p:sldId id="312" r:id="rId82"/>
    <p:sldId id="361" r:id="rId83"/>
    <p:sldId id="362" r:id="rId84"/>
    <p:sldId id="363" r:id="rId85"/>
    <p:sldId id="364" r:id="rId86"/>
    <p:sldId id="313" r:id="rId87"/>
    <p:sldId id="314" r:id="rId88"/>
    <p:sldId id="315" r:id="rId89"/>
    <p:sldId id="316" r:id="rId90"/>
    <p:sldId id="365" r:id="rId91"/>
    <p:sldId id="366" r:id="rId92"/>
    <p:sldId id="367" r:id="rId93"/>
    <p:sldId id="368" r:id="rId94"/>
    <p:sldId id="303" r:id="rId95"/>
    <p:sldId id="369" r:id="rId96"/>
    <p:sldId id="388" r:id="rId97"/>
    <p:sldId id="389" r:id="rId98"/>
    <p:sldId id="390" r:id="rId99"/>
    <p:sldId id="412" r:id="rId100"/>
    <p:sldId id="392" r:id="rId101"/>
    <p:sldId id="393" r:id="rId102"/>
    <p:sldId id="394" r:id="rId103"/>
    <p:sldId id="395" r:id="rId104"/>
    <p:sldId id="396" r:id="rId105"/>
    <p:sldId id="397" r:id="rId106"/>
    <p:sldId id="398" r:id="rId107"/>
    <p:sldId id="399" r:id="rId108"/>
    <p:sldId id="310" r:id="rId109"/>
    <p:sldId id="400" r:id="rId110"/>
    <p:sldId id="401"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B9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18"/>
    <p:restoredTop sz="94646"/>
  </p:normalViewPr>
  <p:slideViewPr>
    <p:cSldViewPr snapToGrid="0">
      <p:cViewPr varScale="1">
        <p:scale>
          <a:sx n="68" d="100"/>
          <a:sy n="68" d="100"/>
        </p:scale>
        <p:origin x="240"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42C5C-63E6-D649-BC04-88139D899AEA}" type="datetimeFigureOut">
              <a:rPr lang="en-US" smtClean="0"/>
              <a:t>8/13/24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F3F73-2B21-B249-8431-9FCB8D7E4D46}" type="slidenum">
              <a:rPr lang="en-US" smtClean="0"/>
              <a:t>‹#›</a:t>
            </a:fld>
            <a:endParaRPr lang="en-US"/>
          </a:p>
        </p:txBody>
      </p:sp>
    </p:spTree>
    <p:extLst>
      <p:ext uri="{BB962C8B-B14F-4D97-AF65-F5344CB8AC3E}">
        <p14:creationId xmlns:p14="http://schemas.microsoft.com/office/powerpoint/2010/main" val="1674004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 discriminant is a function that takes an input vector </a:t>
            </a:r>
            <a:r>
              <a:rPr lang="en-US" altLang="zh-CN" sz="1200" b="1" i="0" u="none" strike="noStrike" kern="1200" baseline="0" dirty="0">
                <a:solidFill>
                  <a:schemeClr val="tx1"/>
                </a:solidFill>
                <a:latin typeface="+mn-lt"/>
                <a:ea typeface="+mn-ea"/>
                <a:cs typeface="+mn-cs"/>
              </a:rPr>
              <a:t>x </a:t>
            </a:r>
            <a:r>
              <a:rPr lang="en-US" altLang="zh-CN" sz="1200" b="0" i="0" u="none" strike="noStrike" kern="1200" baseline="0" dirty="0">
                <a:solidFill>
                  <a:schemeClr val="tx1"/>
                </a:solidFill>
                <a:latin typeface="+mn-lt"/>
                <a:ea typeface="+mn-ea"/>
                <a:cs typeface="+mn-cs"/>
              </a:rPr>
              <a:t>and assigns it to one class.</a:t>
            </a:r>
            <a:endParaRPr lang="zh-CN" altLang="en-US" dirty="0"/>
          </a:p>
        </p:txBody>
      </p:sp>
      <p:sp>
        <p:nvSpPr>
          <p:cNvPr id="4" name="灯片编号占位符 3"/>
          <p:cNvSpPr>
            <a:spLocks noGrp="1"/>
          </p:cNvSpPr>
          <p:nvPr>
            <p:ph type="sldNum" sz="quarter" idx="10"/>
          </p:nvPr>
        </p:nvSpPr>
        <p:spPr/>
        <p:txBody>
          <a:bodyPr/>
          <a:lstStyle/>
          <a:p>
            <a:fld id="{F547EF17-F65C-4FBD-90D3-F2B52B825868}" type="slidenum">
              <a:rPr lang="zh-CN" altLang="en-US" smtClean="0"/>
              <a:t>42</a:t>
            </a:fld>
            <a:endParaRPr lang="zh-CN" altLang="en-US"/>
          </a:p>
        </p:txBody>
      </p:sp>
    </p:spTree>
    <p:extLst>
      <p:ext uri="{BB962C8B-B14F-4D97-AF65-F5344CB8AC3E}">
        <p14:creationId xmlns:p14="http://schemas.microsoft.com/office/powerpoint/2010/main" val="3897953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Another example of a linear discriminant model</a:t>
            </a:r>
            <a:endParaRPr lang="zh-CN" altLang="en-US" dirty="0"/>
          </a:p>
        </p:txBody>
      </p:sp>
      <p:sp>
        <p:nvSpPr>
          <p:cNvPr id="4" name="灯片编号占位符 3"/>
          <p:cNvSpPr>
            <a:spLocks noGrp="1"/>
          </p:cNvSpPr>
          <p:nvPr>
            <p:ph type="sldNum" sz="quarter" idx="10"/>
          </p:nvPr>
        </p:nvSpPr>
        <p:spPr/>
        <p:txBody>
          <a:bodyPr/>
          <a:lstStyle/>
          <a:p>
            <a:fld id="{F547EF17-F65C-4FBD-90D3-F2B52B825868}" type="slidenum">
              <a:rPr lang="zh-CN" altLang="en-US" smtClean="0"/>
              <a:t>46</a:t>
            </a:fld>
            <a:endParaRPr lang="zh-CN" altLang="en-US"/>
          </a:p>
        </p:txBody>
      </p:sp>
    </p:spTree>
    <p:extLst>
      <p:ext uri="{BB962C8B-B14F-4D97-AF65-F5344CB8AC3E}">
        <p14:creationId xmlns:p14="http://schemas.microsoft.com/office/powerpoint/2010/main" val="2850810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9305-4AAB-DC5E-09C7-6FDA87DDF11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9C07F52-7A1D-914C-B568-5DB7CAB03B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1388BD8-2F0C-8C6B-EA37-D424F9FD90E6}"/>
              </a:ext>
            </a:extLst>
          </p:cNvPr>
          <p:cNvSpPr>
            <a:spLocks noGrp="1"/>
          </p:cNvSpPr>
          <p:nvPr>
            <p:ph type="dt" sz="half" idx="10"/>
          </p:nvPr>
        </p:nvSpPr>
        <p:spPr/>
        <p:txBody>
          <a:bodyPr/>
          <a:lstStyle/>
          <a:p>
            <a:fld id="{8C88EB05-5ECB-2B48-926D-C0AA9ACE1029}" type="datetimeFigureOut">
              <a:rPr lang="en-US" smtClean="0"/>
              <a:t>8/13/24</a:t>
            </a:fld>
            <a:endParaRPr lang="en-US"/>
          </a:p>
        </p:txBody>
      </p:sp>
      <p:sp>
        <p:nvSpPr>
          <p:cNvPr id="5" name="Footer Placeholder 4">
            <a:extLst>
              <a:ext uri="{FF2B5EF4-FFF2-40B4-BE49-F238E27FC236}">
                <a16:creationId xmlns:a16="http://schemas.microsoft.com/office/drawing/2014/main" id="{D6D808E1-CA46-BC1E-F190-53E29B1AE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2F6B9-B67F-EFEE-CD55-C0596DD354B9}"/>
              </a:ext>
            </a:extLst>
          </p:cNvPr>
          <p:cNvSpPr>
            <a:spLocks noGrp="1"/>
          </p:cNvSpPr>
          <p:nvPr>
            <p:ph type="sldNum" sz="quarter" idx="12"/>
          </p:nvPr>
        </p:nvSpPr>
        <p:spPr/>
        <p:txBody>
          <a:bodyPr/>
          <a:lstStyle/>
          <a:p>
            <a:fld id="{EFA56DFA-1DEE-044B-A3E1-5AEEDF131F09}" type="slidenum">
              <a:rPr lang="en-US" smtClean="0"/>
              <a:t>‹#›</a:t>
            </a:fld>
            <a:endParaRPr lang="en-US"/>
          </a:p>
        </p:txBody>
      </p:sp>
    </p:spTree>
    <p:extLst>
      <p:ext uri="{BB962C8B-B14F-4D97-AF65-F5344CB8AC3E}">
        <p14:creationId xmlns:p14="http://schemas.microsoft.com/office/powerpoint/2010/main" val="3428688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CA8-6A11-EF82-7D22-7A46A174E54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7FE60F1-2D6C-0FC4-F51D-214659C955F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4132A7-47DC-05A8-5679-28B96106598A}"/>
              </a:ext>
            </a:extLst>
          </p:cNvPr>
          <p:cNvSpPr>
            <a:spLocks noGrp="1"/>
          </p:cNvSpPr>
          <p:nvPr>
            <p:ph type="dt" sz="half" idx="10"/>
          </p:nvPr>
        </p:nvSpPr>
        <p:spPr/>
        <p:txBody>
          <a:bodyPr/>
          <a:lstStyle/>
          <a:p>
            <a:fld id="{8C88EB05-5ECB-2B48-926D-C0AA9ACE1029}" type="datetimeFigureOut">
              <a:rPr lang="en-US" smtClean="0"/>
              <a:t>8/13/24</a:t>
            </a:fld>
            <a:endParaRPr lang="en-US"/>
          </a:p>
        </p:txBody>
      </p:sp>
      <p:sp>
        <p:nvSpPr>
          <p:cNvPr id="5" name="Footer Placeholder 4">
            <a:extLst>
              <a:ext uri="{FF2B5EF4-FFF2-40B4-BE49-F238E27FC236}">
                <a16:creationId xmlns:a16="http://schemas.microsoft.com/office/drawing/2014/main" id="{20A4F342-53F6-7BF3-8A51-EDE9A5214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96D7FE-5EA2-7231-16F3-39648A25199F}"/>
              </a:ext>
            </a:extLst>
          </p:cNvPr>
          <p:cNvSpPr>
            <a:spLocks noGrp="1"/>
          </p:cNvSpPr>
          <p:nvPr>
            <p:ph type="sldNum" sz="quarter" idx="12"/>
          </p:nvPr>
        </p:nvSpPr>
        <p:spPr/>
        <p:txBody>
          <a:bodyPr/>
          <a:lstStyle/>
          <a:p>
            <a:fld id="{EFA56DFA-1DEE-044B-A3E1-5AEEDF131F09}" type="slidenum">
              <a:rPr lang="en-US" smtClean="0"/>
              <a:t>‹#›</a:t>
            </a:fld>
            <a:endParaRPr lang="en-US"/>
          </a:p>
        </p:txBody>
      </p:sp>
    </p:spTree>
    <p:extLst>
      <p:ext uri="{BB962C8B-B14F-4D97-AF65-F5344CB8AC3E}">
        <p14:creationId xmlns:p14="http://schemas.microsoft.com/office/powerpoint/2010/main" val="2885762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C19D32-CE2A-FA2F-F7B7-AD2C6F67EDD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668A97A-601C-5C64-4FA6-91B67C31D3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18FB4F-D61A-5CA8-5DDC-39F17D68A6F5}"/>
              </a:ext>
            </a:extLst>
          </p:cNvPr>
          <p:cNvSpPr>
            <a:spLocks noGrp="1"/>
          </p:cNvSpPr>
          <p:nvPr>
            <p:ph type="dt" sz="half" idx="10"/>
          </p:nvPr>
        </p:nvSpPr>
        <p:spPr/>
        <p:txBody>
          <a:bodyPr/>
          <a:lstStyle/>
          <a:p>
            <a:fld id="{8C88EB05-5ECB-2B48-926D-C0AA9ACE1029}" type="datetimeFigureOut">
              <a:rPr lang="en-US" smtClean="0"/>
              <a:t>8/13/24</a:t>
            </a:fld>
            <a:endParaRPr lang="en-US"/>
          </a:p>
        </p:txBody>
      </p:sp>
      <p:sp>
        <p:nvSpPr>
          <p:cNvPr id="5" name="Footer Placeholder 4">
            <a:extLst>
              <a:ext uri="{FF2B5EF4-FFF2-40B4-BE49-F238E27FC236}">
                <a16:creationId xmlns:a16="http://schemas.microsoft.com/office/drawing/2014/main" id="{EDA4A0B8-AEBF-9405-742D-CAE2849B8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60D3E-5506-DFC4-DA24-E8BD12FB328D}"/>
              </a:ext>
            </a:extLst>
          </p:cNvPr>
          <p:cNvSpPr>
            <a:spLocks noGrp="1"/>
          </p:cNvSpPr>
          <p:nvPr>
            <p:ph type="sldNum" sz="quarter" idx="12"/>
          </p:nvPr>
        </p:nvSpPr>
        <p:spPr/>
        <p:txBody>
          <a:bodyPr/>
          <a:lstStyle/>
          <a:p>
            <a:fld id="{EFA56DFA-1DEE-044B-A3E1-5AEEDF131F09}" type="slidenum">
              <a:rPr lang="en-US" smtClean="0"/>
              <a:t>‹#›</a:t>
            </a:fld>
            <a:endParaRPr lang="en-US"/>
          </a:p>
        </p:txBody>
      </p:sp>
    </p:spTree>
    <p:extLst>
      <p:ext uri="{BB962C8B-B14F-4D97-AF65-F5344CB8AC3E}">
        <p14:creationId xmlns:p14="http://schemas.microsoft.com/office/powerpoint/2010/main" val="894518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6C9F-CDCD-6393-5494-C60162E54C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9518771-DD54-7C54-398F-E551450777A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C4CFBD-3759-6303-4567-CAF2C8E75249}"/>
              </a:ext>
            </a:extLst>
          </p:cNvPr>
          <p:cNvSpPr>
            <a:spLocks noGrp="1"/>
          </p:cNvSpPr>
          <p:nvPr>
            <p:ph type="dt" sz="half" idx="10"/>
          </p:nvPr>
        </p:nvSpPr>
        <p:spPr/>
        <p:txBody>
          <a:bodyPr/>
          <a:lstStyle/>
          <a:p>
            <a:fld id="{8C88EB05-5ECB-2B48-926D-C0AA9ACE1029}" type="datetimeFigureOut">
              <a:rPr lang="en-US" smtClean="0"/>
              <a:t>8/13/24</a:t>
            </a:fld>
            <a:endParaRPr lang="en-US"/>
          </a:p>
        </p:txBody>
      </p:sp>
      <p:sp>
        <p:nvSpPr>
          <p:cNvPr id="5" name="Footer Placeholder 4">
            <a:extLst>
              <a:ext uri="{FF2B5EF4-FFF2-40B4-BE49-F238E27FC236}">
                <a16:creationId xmlns:a16="http://schemas.microsoft.com/office/drawing/2014/main" id="{9D82440E-80AF-5CB1-4931-B607A89DD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3FA78A-FFF5-652F-9D55-CDBC1D0A134E}"/>
              </a:ext>
            </a:extLst>
          </p:cNvPr>
          <p:cNvSpPr>
            <a:spLocks noGrp="1"/>
          </p:cNvSpPr>
          <p:nvPr>
            <p:ph type="sldNum" sz="quarter" idx="12"/>
          </p:nvPr>
        </p:nvSpPr>
        <p:spPr/>
        <p:txBody>
          <a:bodyPr/>
          <a:lstStyle/>
          <a:p>
            <a:fld id="{EFA56DFA-1DEE-044B-A3E1-5AEEDF131F09}" type="slidenum">
              <a:rPr lang="en-US" smtClean="0"/>
              <a:t>‹#›</a:t>
            </a:fld>
            <a:endParaRPr lang="en-US"/>
          </a:p>
        </p:txBody>
      </p:sp>
    </p:spTree>
    <p:extLst>
      <p:ext uri="{BB962C8B-B14F-4D97-AF65-F5344CB8AC3E}">
        <p14:creationId xmlns:p14="http://schemas.microsoft.com/office/powerpoint/2010/main" val="857106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86B0-AC16-8F62-8651-1CBEA8A262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2735D04-4C54-6C2F-1075-4BDBCAF278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A3C9F62-8733-0955-FD67-64CF9A3F5476}"/>
              </a:ext>
            </a:extLst>
          </p:cNvPr>
          <p:cNvSpPr>
            <a:spLocks noGrp="1"/>
          </p:cNvSpPr>
          <p:nvPr>
            <p:ph type="dt" sz="half" idx="10"/>
          </p:nvPr>
        </p:nvSpPr>
        <p:spPr/>
        <p:txBody>
          <a:bodyPr/>
          <a:lstStyle/>
          <a:p>
            <a:fld id="{8C88EB05-5ECB-2B48-926D-C0AA9ACE1029}" type="datetimeFigureOut">
              <a:rPr lang="en-US" smtClean="0"/>
              <a:t>8/13/24</a:t>
            </a:fld>
            <a:endParaRPr lang="en-US"/>
          </a:p>
        </p:txBody>
      </p:sp>
      <p:sp>
        <p:nvSpPr>
          <p:cNvPr id="5" name="Footer Placeholder 4">
            <a:extLst>
              <a:ext uri="{FF2B5EF4-FFF2-40B4-BE49-F238E27FC236}">
                <a16:creationId xmlns:a16="http://schemas.microsoft.com/office/drawing/2014/main" id="{C2FBE395-5DF8-4E24-D1D2-87659BDC0B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DEAD8-6CCD-4606-F71C-08C5EB85B907}"/>
              </a:ext>
            </a:extLst>
          </p:cNvPr>
          <p:cNvSpPr>
            <a:spLocks noGrp="1"/>
          </p:cNvSpPr>
          <p:nvPr>
            <p:ph type="sldNum" sz="quarter" idx="12"/>
          </p:nvPr>
        </p:nvSpPr>
        <p:spPr/>
        <p:txBody>
          <a:bodyPr/>
          <a:lstStyle/>
          <a:p>
            <a:fld id="{EFA56DFA-1DEE-044B-A3E1-5AEEDF131F09}" type="slidenum">
              <a:rPr lang="en-US" smtClean="0"/>
              <a:t>‹#›</a:t>
            </a:fld>
            <a:endParaRPr lang="en-US"/>
          </a:p>
        </p:txBody>
      </p:sp>
    </p:spTree>
    <p:extLst>
      <p:ext uri="{BB962C8B-B14F-4D97-AF65-F5344CB8AC3E}">
        <p14:creationId xmlns:p14="http://schemas.microsoft.com/office/powerpoint/2010/main" val="4022771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1318F-6729-FFF9-827F-9DF0C3A631E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E6D9078-1545-1D4A-1069-DD936840C3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1628C3E-4444-8550-4881-1758F6EB0C3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2BB1216-A551-E684-DD97-F6B91D89A271}"/>
              </a:ext>
            </a:extLst>
          </p:cNvPr>
          <p:cNvSpPr>
            <a:spLocks noGrp="1"/>
          </p:cNvSpPr>
          <p:nvPr>
            <p:ph type="dt" sz="half" idx="10"/>
          </p:nvPr>
        </p:nvSpPr>
        <p:spPr/>
        <p:txBody>
          <a:bodyPr/>
          <a:lstStyle/>
          <a:p>
            <a:fld id="{8C88EB05-5ECB-2B48-926D-C0AA9ACE1029}" type="datetimeFigureOut">
              <a:rPr lang="en-US" smtClean="0"/>
              <a:t>8/13/24</a:t>
            </a:fld>
            <a:endParaRPr lang="en-US"/>
          </a:p>
        </p:txBody>
      </p:sp>
      <p:sp>
        <p:nvSpPr>
          <p:cNvPr id="6" name="Footer Placeholder 5">
            <a:extLst>
              <a:ext uri="{FF2B5EF4-FFF2-40B4-BE49-F238E27FC236}">
                <a16:creationId xmlns:a16="http://schemas.microsoft.com/office/drawing/2014/main" id="{41375629-4B25-5D77-178C-EB0B0824D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2E43F5-C194-C7D8-4DF6-DF5C97FD1B3B}"/>
              </a:ext>
            </a:extLst>
          </p:cNvPr>
          <p:cNvSpPr>
            <a:spLocks noGrp="1"/>
          </p:cNvSpPr>
          <p:nvPr>
            <p:ph type="sldNum" sz="quarter" idx="12"/>
          </p:nvPr>
        </p:nvSpPr>
        <p:spPr/>
        <p:txBody>
          <a:bodyPr/>
          <a:lstStyle/>
          <a:p>
            <a:fld id="{EFA56DFA-1DEE-044B-A3E1-5AEEDF131F09}" type="slidenum">
              <a:rPr lang="en-US" smtClean="0"/>
              <a:t>‹#›</a:t>
            </a:fld>
            <a:endParaRPr lang="en-US"/>
          </a:p>
        </p:txBody>
      </p:sp>
    </p:spTree>
    <p:extLst>
      <p:ext uri="{BB962C8B-B14F-4D97-AF65-F5344CB8AC3E}">
        <p14:creationId xmlns:p14="http://schemas.microsoft.com/office/powerpoint/2010/main" val="398796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B8113-1BBE-50BA-1D90-3DFDD58FA4A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EB3A01-9F68-55C2-84A6-84ADAEA2B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BA89EA6-C264-BB99-59C1-139C149E7B5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6B8E5D5-9181-5DAB-C6BE-A8A0881AF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83AD54F-78D4-B2CF-D3BA-8A8CE04CDF8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E76E235-6686-935D-7DBD-0E9123E9BA7E}"/>
              </a:ext>
            </a:extLst>
          </p:cNvPr>
          <p:cNvSpPr>
            <a:spLocks noGrp="1"/>
          </p:cNvSpPr>
          <p:nvPr>
            <p:ph type="dt" sz="half" idx="10"/>
          </p:nvPr>
        </p:nvSpPr>
        <p:spPr/>
        <p:txBody>
          <a:bodyPr/>
          <a:lstStyle/>
          <a:p>
            <a:fld id="{8C88EB05-5ECB-2B48-926D-C0AA9ACE1029}" type="datetimeFigureOut">
              <a:rPr lang="en-US" smtClean="0"/>
              <a:t>8/13/24</a:t>
            </a:fld>
            <a:endParaRPr lang="en-US"/>
          </a:p>
        </p:txBody>
      </p:sp>
      <p:sp>
        <p:nvSpPr>
          <p:cNvPr id="8" name="Footer Placeholder 7">
            <a:extLst>
              <a:ext uri="{FF2B5EF4-FFF2-40B4-BE49-F238E27FC236}">
                <a16:creationId xmlns:a16="http://schemas.microsoft.com/office/drawing/2014/main" id="{4B304B9A-4478-AC99-2A74-81616BA38F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795B0B-704A-7CC9-152F-F4A0A8FE244E}"/>
              </a:ext>
            </a:extLst>
          </p:cNvPr>
          <p:cNvSpPr>
            <a:spLocks noGrp="1"/>
          </p:cNvSpPr>
          <p:nvPr>
            <p:ph type="sldNum" sz="quarter" idx="12"/>
          </p:nvPr>
        </p:nvSpPr>
        <p:spPr/>
        <p:txBody>
          <a:bodyPr/>
          <a:lstStyle/>
          <a:p>
            <a:fld id="{EFA56DFA-1DEE-044B-A3E1-5AEEDF131F09}" type="slidenum">
              <a:rPr lang="en-US" smtClean="0"/>
              <a:t>‹#›</a:t>
            </a:fld>
            <a:endParaRPr lang="en-US"/>
          </a:p>
        </p:txBody>
      </p:sp>
    </p:spTree>
    <p:extLst>
      <p:ext uri="{BB962C8B-B14F-4D97-AF65-F5344CB8AC3E}">
        <p14:creationId xmlns:p14="http://schemas.microsoft.com/office/powerpoint/2010/main" val="3783854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50EB2-EE5C-3576-966B-F7F057AEAEF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09DE37A-80C9-6792-76A1-75FA534C1FB1}"/>
              </a:ext>
            </a:extLst>
          </p:cNvPr>
          <p:cNvSpPr>
            <a:spLocks noGrp="1"/>
          </p:cNvSpPr>
          <p:nvPr>
            <p:ph type="dt" sz="half" idx="10"/>
          </p:nvPr>
        </p:nvSpPr>
        <p:spPr/>
        <p:txBody>
          <a:bodyPr/>
          <a:lstStyle/>
          <a:p>
            <a:fld id="{8C88EB05-5ECB-2B48-926D-C0AA9ACE1029}" type="datetimeFigureOut">
              <a:rPr lang="en-US" smtClean="0"/>
              <a:t>8/13/24</a:t>
            </a:fld>
            <a:endParaRPr lang="en-US"/>
          </a:p>
        </p:txBody>
      </p:sp>
      <p:sp>
        <p:nvSpPr>
          <p:cNvPr id="4" name="Footer Placeholder 3">
            <a:extLst>
              <a:ext uri="{FF2B5EF4-FFF2-40B4-BE49-F238E27FC236}">
                <a16:creationId xmlns:a16="http://schemas.microsoft.com/office/drawing/2014/main" id="{5CF991FB-A6A1-884A-C963-C93C514C8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F632D6-5507-D3EB-F39E-5AD4BFC0828D}"/>
              </a:ext>
            </a:extLst>
          </p:cNvPr>
          <p:cNvSpPr>
            <a:spLocks noGrp="1"/>
          </p:cNvSpPr>
          <p:nvPr>
            <p:ph type="sldNum" sz="quarter" idx="12"/>
          </p:nvPr>
        </p:nvSpPr>
        <p:spPr/>
        <p:txBody>
          <a:bodyPr/>
          <a:lstStyle/>
          <a:p>
            <a:fld id="{EFA56DFA-1DEE-044B-A3E1-5AEEDF131F09}" type="slidenum">
              <a:rPr lang="en-US" smtClean="0"/>
              <a:t>‹#›</a:t>
            </a:fld>
            <a:endParaRPr lang="en-US"/>
          </a:p>
        </p:txBody>
      </p:sp>
    </p:spTree>
    <p:extLst>
      <p:ext uri="{BB962C8B-B14F-4D97-AF65-F5344CB8AC3E}">
        <p14:creationId xmlns:p14="http://schemas.microsoft.com/office/powerpoint/2010/main" val="3507928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14CD0A-2164-B736-D431-C39BFB5145DE}"/>
              </a:ext>
            </a:extLst>
          </p:cNvPr>
          <p:cNvSpPr>
            <a:spLocks noGrp="1"/>
          </p:cNvSpPr>
          <p:nvPr>
            <p:ph type="dt" sz="half" idx="10"/>
          </p:nvPr>
        </p:nvSpPr>
        <p:spPr/>
        <p:txBody>
          <a:bodyPr/>
          <a:lstStyle/>
          <a:p>
            <a:fld id="{8C88EB05-5ECB-2B48-926D-C0AA9ACE1029}" type="datetimeFigureOut">
              <a:rPr lang="en-US" smtClean="0"/>
              <a:t>8/13/24</a:t>
            </a:fld>
            <a:endParaRPr lang="en-US"/>
          </a:p>
        </p:txBody>
      </p:sp>
      <p:sp>
        <p:nvSpPr>
          <p:cNvPr id="3" name="Footer Placeholder 2">
            <a:extLst>
              <a:ext uri="{FF2B5EF4-FFF2-40B4-BE49-F238E27FC236}">
                <a16:creationId xmlns:a16="http://schemas.microsoft.com/office/drawing/2014/main" id="{CEE75F0D-4076-B0FB-E88B-3E2596B98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5EE22-9E69-F0C7-4F24-0EDBB95DEE3E}"/>
              </a:ext>
            </a:extLst>
          </p:cNvPr>
          <p:cNvSpPr>
            <a:spLocks noGrp="1"/>
          </p:cNvSpPr>
          <p:nvPr>
            <p:ph type="sldNum" sz="quarter" idx="12"/>
          </p:nvPr>
        </p:nvSpPr>
        <p:spPr/>
        <p:txBody>
          <a:bodyPr/>
          <a:lstStyle/>
          <a:p>
            <a:fld id="{EFA56DFA-1DEE-044B-A3E1-5AEEDF131F09}" type="slidenum">
              <a:rPr lang="en-US" smtClean="0"/>
              <a:t>‹#›</a:t>
            </a:fld>
            <a:endParaRPr lang="en-US"/>
          </a:p>
        </p:txBody>
      </p:sp>
    </p:spTree>
    <p:extLst>
      <p:ext uri="{BB962C8B-B14F-4D97-AF65-F5344CB8AC3E}">
        <p14:creationId xmlns:p14="http://schemas.microsoft.com/office/powerpoint/2010/main" val="2451779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D1E29-6B87-5FB1-30C2-CBBA55CE51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55F463F-7D98-ECE4-533C-F8992E081E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7847E20-61A4-A6D4-F5E8-64383435E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B3D6CFE-CC22-71E0-B1E7-D7CA18C5758C}"/>
              </a:ext>
            </a:extLst>
          </p:cNvPr>
          <p:cNvSpPr>
            <a:spLocks noGrp="1"/>
          </p:cNvSpPr>
          <p:nvPr>
            <p:ph type="dt" sz="half" idx="10"/>
          </p:nvPr>
        </p:nvSpPr>
        <p:spPr/>
        <p:txBody>
          <a:bodyPr/>
          <a:lstStyle/>
          <a:p>
            <a:fld id="{8C88EB05-5ECB-2B48-926D-C0AA9ACE1029}" type="datetimeFigureOut">
              <a:rPr lang="en-US" smtClean="0"/>
              <a:t>8/13/24</a:t>
            </a:fld>
            <a:endParaRPr lang="en-US"/>
          </a:p>
        </p:txBody>
      </p:sp>
      <p:sp>
        <p:nvSpPr>
          <p:cNvPr id="6" name="Footer Placeholder 5">
            <a:extLst>
              <a:ext uri="{FF2B5EF4-FFF2-40B4-BE49-F238E27FC236}">
                <a16:creationId xmlns:a16="http://schemas.microsoft.com/office/drawing/2014/main" id="{E23E25E8-FF2C-B24B-9A36-E76C621235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3FD2D-200A-2FCB-1D40-788AD9EEFE38}"/>
              </a:ext>
            </a:extLst>
          </p:cNvPr>
          <p:cNvSpPr>
            <a:spLocks noGrp="1"/>
          </p:cNvSpPr>
          <p:nvPr>
            <p:ph type="sldNum" sz="quarter" idx="12"/>
          </p:nvPr>
        </p:nvSpPr>
        <p:spPr/>
        <p:txBody>
          <a:bodyPr/>
          <a:lstStyle/>
          <a:p>
            <a:fld id="{EFA56DFA-1DEE-044B-A3E1-5AEEDF131F09}" type="slidenum">
              <a:rPr lang="en-US" smtClean="0"/>
              <a:t>‹#›</a:t>
            </a:fld>
            <a:endParaRPr lang="en-US"/>
          </a:p>
        </p:txBody>
      </p:sp>
    </p:spTree>
    <p:extLst>
      <p:ext uri="{BB962C8B-B14F-4D97-AF65-F5344CB8AC3E}">
        <p14:creationId xmlns:p14="http://schemas.microsoft.com/office/powerpoint/2010/main" val="1691315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F2307-A061-902F-9A45-73D1F7D72A2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A1ABBA4-025E-1F45-2001-79B7647CEF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58C4E3-CA98-55A8-599E-807AD95726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5D8BCF-2107-1298-F76B-87EA8A702FD0}"/>
              </a:ext>
            </a:extLst>
          </p:cNvPr>
          <p:cNvSpPr>
            <a:spLocks noGrp="1"/>
          </p:cNvSpPr>
          <p:nvPr>
            <p:ph type="dt" sz="half" idx="10"/>
          </p:nvPr>
        </p:nvSpPr>
        <p:spPr/>
        <p:txBody>
          <a:bodyPr/>
          <a:lstStyle/>
          <a:p>
            <a:fld id="{8C88EB05-5ECB-2B48-926D-C0AA9ACE1029}" type="datetimeFigureOut">
              <a:rPr lang="en-US" smtClean="0"/>
              <a:t>8/13/24</a:t>
            </a:fld>
            <a:endParaRPr lang="en-US"/>
          </a:p>
        </p:txBody>
      </p:sp>
      <p:sp>
        <p:nvSpPr>
          <p:cNvPr id="6" name="Footer Placeholder 5">
            <a:extLst>
              <a:ext uri="{FF2B5EF4-FFF2-40B4-BE49-F238E27FC236}">
                <a16:creationId xmlns:a16="http://schemas.microsoft.com/office/drawing/2014/main" id="{0054D95F-1E5B-1158-CF03-A31069AB43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41D585-116D-B52B-42D4-AB6BC143CF07}"/>
              </a:ext>
            </a:extLst>
          </p:cNvPr>
          <p:cNvSpPr>
            <a:spLocks noGrp="1"/>
          </p:cNvSpPr>
          <p:nvPr>
            <p:ph type="sldNum" sz="quarter" idx="12"/>
          </p:nvPr>
        </p:nvSpPr>
        <p:spPr/>
        <p:txBody>
          <a:bodyPr/>
          <a:lstStyle/>
          <a:p>
            <a:fld id="{EFA56DFA-1DEE-044B-A3E1-5AEEDF131F09}" type="slidenum">
              <a:rPr lang="en-US" smtClean="0"/>
              <a:t>‹#›</a:t>
            </a:fld>
            <a:endParaRPr lang="en-US"/>
          </a:p>
        </p:txBody>
      </p:sp>
    </p:spTree>
    <p:extLst>
      <p:ext uri="{BB962C8B-B14F-4D97-AF65-F5344CB8AC3E}">
        <p14:creationId xmlns:p14="http://schemas.microsoft.com/office/powerpoint/2010/main" val="346943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F10C50-5A5A-0970-4D5C-DB308E629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8EA63A6-AF67-D31C-F960-4E6F969848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EF3D90-BF3C-3D24-0594-80927007C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8EB05-5ECB-2B48-926D-C0AA9ACE1029}" type="datetimeFigureOut">
              <a:rPr lang="en-US" smtClean="0"/>
              <a:t>8/13/24</a:t>
            </a:fld>
            <a:endParaRPr lang="en-US"/>
          </a:p>
        </p:txBody>
      </p:sp>
      <p:sp>
        <p:nvSpPr>
          <p:cNvPr id="5" name="Footer Placeholder 4">
            <a:extLst>
              <a:ext uri="{FF2B5EF4-FFF2-40B4-BE49-F238E27FC236}">
                <a16:creationId xmlns:a16="http://schemas.microsoft.com/office/drawing/2014/main" id="{CE60C7B8-1D3C-B057-955A-7E8834083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2E406C-1A38-3BF6-1440-7DA6D6F13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56DFA-1DEE-044B-A3E1-5AEEDF131F09}" type="slidenum">
              <a:rPr lang="en-US" smtClean="0"/>
              <a:t>‹#›</a:t>
            </a:fld>
            <a:endParaRPr lang="en-US"/>
          </a:p>
        </p:txBody>
      </p:sp>
      <p:pic>
        <p:nvPicPr>
          <p:cNvPr id="7" name="Picture 6">
            <a:extLst>
              <a:ext uri="{FF2B5EF4-FFF2-40B4-BE49-F238E27FC236}">
                <a16:creationId xmlns:a16="http://schemas.microsoft.com/office/drawing/2014/main" id="{70A30404-34AF-EB68-D151-433C05A07003}"/>
              </a:ext>
            </a:extLst>
          </p:cNvPr>
          <p:cNvPicPr/>
          <p:nvPr userDrawn="1"/>
        </p:nvPicPr>
        <p:blipFill>
          <a:blip r:embed="rId13" cstate="print">
            <a:extLst>
              <a:ext uri="{28A0092B-C50C-407E-A947-70E740481C1C}">
                <a14:useLocalDpi xmlns:a14="http://schemas.microsoft.com/office/drawing/2010/main" val="0"/>
              </a:ext>
            </a:extLst>
          </a:blip>
          <a:stretch>
            <a:fillRect/>
          </a:stretch>
        </p:blipFill>
        <p:spPr>
          <a:xfrm>
            <a:off x="10607041" y="108242"/>
            <a:ext cx="1401224" cy="778021"/>
          </a:xfrm>
          <a:prstGeom prst="rect">
            <a:avLst/>
          </a:prstGeom>
        </p:spPr>
      </p:pic>
    </p:spTree>
    <p:extLst>
      <p:ext uri="{BB962C8B-B14F-4D97-AF65-F5344CB8AC3E}">
        <p14:creationId xmlns:p14="http://schemas.microsoft.com/office/powerpoint/2010/main" val="216385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57.png"/></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160.png"/></Relationships>
</file>

<file path=ppt/slides/_rels/slide10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62.png"/></Relationships>
</file>

<file path=ppt/slides/_rels/slide10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164.png"/></Relationships>
</file>

<file path=ppt/slides/_rels/slide10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167.png"/><Relationship Id="rId4" Type="http://schemas.openxmlformats.org/officeDocument/2006/relationships/image" Target="../media/image166.png"/></Relationships>
</file>

<file path=ppt/slides/_rels/slide10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169.png"/></Relationships>
</file>

<file path=ppt/slides/_rels/slide10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71.png"/></Relationships>
</file>

<file path=ppt/slides/_rels/slide10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110.png"/><Relationship Id="rId18"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510.png"/><Relationship Id="rId12" Type="http://schemas.openxmlformats.org/officeDocument/2006/relationships/image" Target="../media/image36.png"/><Relationship Id="rId17" Type="http://schemas.openxmlformats.org/officeDocument/2006/relationships/image" Target="../media/image40.png"/><Relationship Id="rId2" Type="http://schemas.openxmlformats.org/officeDocument/2006/relationships/notesSlide" Target="../notesSlides/notesSlide36.xml"/><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35.png"/><Relationship Id="rId5" Type="http://schemas.openxmlformats.org/officeDocument/2006/relationships/image" Target="../media/image310.png"/><Relationship Id="rId15" Type="http://schemas.openxmlformats.org/officeDocument/2006/relationships/image" Target="../media/image38.png"/><Relationship Id="rId10" Type="http://schemas.openxmlformats.org/officeDocument/2006/relationships/image" Target="../media/image82.png"/><Relationship Id="rId19" Type="http://schemas.openxmlformats.org/officeDocument/2006/relationships/image" Target="../media/image175.png"/><Relationship Id="rId4" Type="http://schemas.openxmlformats.org/officeDocument/2006/relationships/image" Target="../media/image32.png"/><Relationship Id="rId9" Type="http://schemas.openxmlformats.org/officeDocument/2006/relationships/image" Target="../media/image34.png"/><Relationship Id="rId1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31.jpeg"/><Relationship Id="rId4" Type="http://schemas.openxmlformats.org/officeDocument/2006/relationships/image" Target="../media/image130.pn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3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40.png"/></Relationships>
</file>

<file path=ppt/slides/_rels/slide9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9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CD83E1-D34F-8744-778D-483D64F889CE}"/>
              </a:ext>
            </a:extLst>
          </p:cNvPr>
          <p:cNvSpPr txBox="1"/>
          <p:nvPr/>
        </p:nvSpPr>
        <p:spPr>
          <a:xfrm>
            <a:off x="4250724" y="321276"/>
            <a:ext cx="1822230" cy="646331"/>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UNIT- II</a:t>
            </a:r>
          </a:p>
        </p:txBody>
      </p:sp>
      <p:sp>
        <p:nvSpPr>
          <p:cNvPr id="3" name="TextBox 2">
            <a:extLst>
              <a:ext uri="{FF2B5EF4-FFF2-40B4-BE49-F238E27FC236}">
                <a16:creationId xmlns:a16="http://schemas.microsoft.com/office/drawing/2014/main" id="{A70CF546-9FF4-3CFB-3CB4-A4EA1FA4AF26}"/>
              </a:ext>
            </a:extLst>
          </p:cNvPr>
          <p:cNvSpPr txBox="1"/>
          <p:nvPr/>
        </p:nvSpPr>
        <p:spPr>
          <a:xfrm>
            <a:off x="1186249" y="1854716"/>
            <a:ext cx="10280821"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Maximum likelihood estimation- Least squares,  Robust linear expression, ridge regression, Bayesian linear regression, Linear models for classification: Discriminant function,  Probabilistic generative models, Probabilistic discriminative models,  Laplacian approximation, Bayesian logistic regression,  Kernel functions, using kernels in GLM, Kernel trick, SVMs.</a:t>
            </a:r>
          </a:p>
        </p:txBody>
      </p:sp>
    </p:spTree>
    <p:extLst>
      <p:ext uri="{BB962C8B-B14F-4D97-AF65-F5344CB8AC3E}">
        <p14:creationId xmlns:p14="http://schemas.microsoft.com/office/powerpoint/2010/main" val="1743682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0"/>
          <p:cNvPicPr preferRelativeResize="0"/>
          <p:nvPr/>
        </p:nvPicPr>
        <p:blipFill rotWithShape="1">
          <a:blip r:embed="rId3">
            <a:alphaModFix/>
          </a:blip>
          <a:srcRect l="1384" t="47915" r="3286"/>
          <a:stretch/>
        </p:blipFill>
        <p:spPr>
          <a:xfrm>
            <a:off x="433137" y="124326"/>
            <a:ext cx="10732168" cy="6196263"/>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SVM Algorithm</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064342" y="1500534"/>
            <a:ext cx="9829800" cy="3661401"/>
          </a:xfrm>
        </p:spPr>
        <p:txBody>
          <a:bodyPr>
            <a:noAutofit/>
          </a:bodyPr>
          <a:lstStyle/>
          <a:p>
            <a:pPr algn="just">
              <a:lnSpc>
                <a:spcPct val="150000"/>
              </a:lnSpc>
            </a:pPr>
            <a:r>
              <a:rPr lang="en-US" sz="2100" dirty="0">
                <a:latin typeface="Sylfaen" panose="010A0502050306030303" pitchFamily="18" charset="0"/>
              </a:rPr>
              <a:t>SVM stands for support vector machine, and although it can solve both classification and regression problems, it is mainly used for classification problems in </a:t>
            </a:r>
            <a:r>
              <a:rPr lang="en-US" sz="2100" b="1" dirty="0">
                <a:latin typeface="Sylfaen" panose="010A0502050306030303" pitchFamily="18" charset="0"/>
              </a:rPr>
              <a:t>machine learning (ML)</a:t>
            </a:r>
            <a:r>
              <a:rPr lang="en-US" sz="2100" dirty="0">
                <a:latin typeface="Sylfaen" panose="010A0502050306030303" pitchFamily="18" charset="0"/>
              </a:rPr>
              <a:t>. </a:t>
            </a:r>
          </a:p>
          <a:p>
            <a:pPr algn="just">
              <a:lnSpc>
                <a:spcPct val="150000"/>
              </a:lnSpc>
            </a:pPr>
            <a:r>
              <a:rPr lang="en-US" sz="2100" dirty="0">
                <a:latin typeface="Sylfaen" panose="010A0502050306030303" pitchFamily="18" charset="0"/>
              </a:rPr>
              <a:t>SVM’s purpose is to predict the classification of a query sample by relying on labeled input data which are separated into two group classes by using a margin. </a:t>
            </a:r>
          </a:p>
          <a:p>
            <a:pPr algn="just">
              <a:lnSpc>
                <a:spcPct val="150000"/>
              </a:lnSpc>
            </a:pPr>
            <a:r>
              <a:rPr lang="en-US" sz="2100" dirty="0">
                <a:latin typeface="Sylfaen" panose="010A0502050306030303" pitchFamily="18" charset="0"/>
              </a:rPr>
              <a:t>Specifically, the data is transformed into a higher dimension, and a support vector classifier is used as a threshold (or hyperplane) to separate the two classes with minimum error.</a:t>
            </a:r>
          </a:p>
        </p:txBody>
      </p:sp>
    </p:spTree>
    <p:custDataLst>
      <p:tags r:id="rId1"/>
    </p:custDataLst>
    <p:extLst>
      <p:ext uri="{BB962C8B-B14F-4D97-AF65-F5344CB8AC3E}">
        <p14:creationId xmlns:p14="http://schemas.microsoft.com/office/powerpoint/2010/main" val="3822598016"/>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SVM Algorithm</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81732" y="1135794"/>
            <a:ext cx="5343997" cy="3661401"/>
          </a:xfrm>
        </p:spPr>
        <p:txBody>
          <a:bodyPr>
            <a:noAutofit/>
          </a:bodyPr>
          <a:lstStyle/>
          <a:p>
            <a:pPr algn="just"/>
            <a:r>
              <a:rPr lang="en-US" sz="2100" b="1" dirty="0">
                <a:latin typeface="Sylfaen" panose="010A0502050306030303" pitchFamily="18" charset="0"/>
              </a:rPr>
              <a:t>Dimensions:</a:t>
            </a:r>
            <a:r>
              <a:rPr lang="en-US" sz="2100" dirty="0">
                <a:latin typeface="Sylfaen" panose="010A0502050306030303" pitchFamily="18" charset="0"/>
              </a:rPr>
              <a:t> </a:t>
            </a:r>
          </a:p>
          <a:p>
            <a:pPr algn="just"/>
            <a:r>
              <a:rPr lang="en-US" sz="2100" dirty="0">
                <a:latin typeface="Sylfaen" panose="010A0502050306030303" pitchFamily="18" charset="0"/>
              </a:rPr>
              <a:t>In simple terms, a dimension of something is a particular aspect of it. Examples: width, depth and height are dimensions. </a:t>
            </a:r>
          </a:p>
          <a:p>
            <a:pPr algn="just"/>
            <a:r>
              <a:rPr lang="en-US" sz="2100" dirty="0">
                <a:latin typeface="Sylfaen" panose="010A0502050306030303" pitchFamily="18" charset="0"/>
              </a:rPr>
              <a:t>A line on a plane is one dimension, considering the edges a square has two dimensions and a cube has three dimensions</a:t>
            </a:r>
          </a:p>
          <a:p>
            <a:pPr algn="just"/>
            <a:r>
              <a:rPr lang="en-US" sz="2100" b="1" dirty="0">
                <a:latin typeface="Sylfaen" panose="010A0502050306030303" pitchFamily="18" charset="0"/>
              </a:rPr>
              <a:t>Planes and Hyperplane:</a:t>
            </a:r>
            <a:r>
              <a:rPr lang="en-US" sz="2100" dirty="0">
                <a:latin typeface="Sylfaen" panose="010A0502050306030303" pitchFamily="18" charset="0"/>
              </a:rPr>
              <a:t> </a:t>
            </a:r>
          </a:p>
          <a:p>
            <a:pPr algn="just"/>
            <a:r>
              <a:rPr lang="en-US" sz="2100" dirty="0">
                <a:latin typeface="Sylfaen" panose="010A0502050306030303" pitchFamily="18" charset="0"/>
              </a:rPr>
              <a:t>In one dimension, a hyperplane is called a point. </a:t>
            </a:r>
          </a:p>
          <a:p>
            <a:pPr algn="just"/>
            <a:r>
              <a:rPr lang="en-US" sz="2100" dirty="0">
                <a:latin typeface="Sylfaen" panose="010A0502050306030303" pitchFamily="18" charset="0"/>
              </a:rPr>
              <a:t>In two dimensions, it is a line. </a:t>
            </a:r>
          </a:p>
          <a:p>
            <a:pPr algn="just"/>
            <a:r>
              <a:rPr lang="en-US" sz="2100" dirty="0">
                <a:latin typeface="Sylfaen" panose="010A0502050306030303" pitchFamily="18" charset="0"/>
              </a:rPr>
              <a:t>In three dimensions, it is a plane and in more dimensions we call it a hyperplane.</a:t>
            </a:r>
            <a:endParaRPr lang="en-US" sz="2100" b="1" dirty="0">
              <a:latin typeface="Sylfaen" panose="010A0502050306030303" pitchFamily="18" charset="0"/>
            </a:endParaRPr>
          </a:p>
        </p:txBody>
      </p:sp>
      <p:pic>
        <p:nvPicPr>
          <p:cNvPr id="8" name="Picture 7">
            <a:extLst>
              <a:ext uri="{FF2B5EF4-FFF2-40B4-BE49-F238E27FC236}">
                <a16:creationId xmlns:a16="http://schemas.microsoft.com/office/drawing/2014/main" id="{0EB71559-6E82-4FDF-B71C-4A144D997022}"/>
              </a:ext>
            </a:extLst>
          </p:cNvPr>
          <p:cNvPicPr>
            <a:picLocks noChangeAspect="1"/>
          </p:cNvPicPr>
          <p:nvPr/>
        </p:nvPicPr>
        <p:blipFill>
          <a:blip r:embed="rId3"/>
          <a:stretch>
            <a:fillRect/>
          </a:stretch>
        </p:blipFill>
        <p:spPr>
          <a:xfrm>
            <a:off x="6096000" y="1135794"/>
            <a:ext cx="5914268" cy="2010851"/>
          </a:xfrm>
          <a:prstGeom prst="rect">
            <a:avLst/>
          </a:prstGeom>
        </p:spPr>
      </p:pic>
      <p:pic>
        <p:nvPicPr>
          <p:cNvPr id="9" name="Picture 8">
            <a:extLst>
              <a:ext uri="{FF2B5EF4-FFF2-40B4-BE49-F238E27FC236}">
                <a16:creationId xmlns:a16="http://schemas.microsoft.com/office/drawing/2014/main" id="{E77ED66C-E73D-44DE-B8D0-444F31E586C6}"/>
              </a:ext>
            </a:extLst>
          </p:cNvPr>
          <p:cNvPicPr>
            <a:picLocks noChangeAspect="1"/>
          </p:cNvPicPr>
          <p:nvPr/>
        </p:nvPicPr>
        <p:blipFill>
          <a:blip r:embed="rId4"/>
          <a:stretch>
            <a:fillRect/>
          </a:stretch>
        </p:blipFill>
        <p:spPr>
          <a:xfrm>
            <a:off x="6803923" y="3336655"/>
            <a:ext cx="4230639" cy="3311180"/>
          </a:xfrm>
          <a:prstGeom prst="rect">
            <a:avLst/>
          </a:prstGeom>
        </p:spPr>
      </p:pic>
    </p:spTree>
    <p:custDataLst>
      <p:tags r:id="rId1"/>
    </p:custDataLst>
    <p:extLst>
      <p:ext uri="{BB962C8B-B14F-4D97-AF65-F5344CB8AC3E}">
        <p14:creationId xmlns:p14="http://schemas.microsoft.com/office/powerpoint/2010/main" val="2747957398"/>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SVM Algorithm</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002891" y="1156405"/>
            <a:ext cx="10835148" cy="3661401"/>
          </a:xfrm>
        </p:spPr>
        <p:txBody>
          <a:bodyPr>
            <a:noAutofit/>
          </a:bodyPr>
          <a:lstStyle/>
          <a:p>
            <a:r>
              <a:rPr lang="en-US" sz="2100" b="1" dirty="0">
                <a:latin typeface="Sylfaen" panose="010A0502050306030303" pitchFamily="18" charset="0"/>
              </a:rPr>
              <a:t>Terminologies in SVM:</a:t>
            </a:r>
          </a:p>
          <a:p>
            <a:pPr algn="just"/>
            <a:r>
              <a:rPr lang="en-US" sz="2100" dirty="0">
                <a:latin typeface="Sylfaen" panose="010A0502050306030303" pitchFamily="18" charset="0"/>
              </a:rPr>
              <a:t>The points closest to the hyperplane are called as the </a:t>
            </a:r>
            <a:r>
              <a:rPr lang="en-US" sz="2100" b="1" i="1" dirty="0">
                <a:latin typeface="Sylfaen" panose="010A0502050306030303" pitchFamily="18" charset="0"/>
              </a:rPr>
              <a:t>support vector points</a:t>
            </a:r>
            <a:r>
              <a:rPr lang="en-US" sz="2100" dirty="0">
                <a:latin typeface="Sylfaen" panose="010A0502050306030303" pitchFamily="18" charset="0"/>
              </a:rPr>
              <a:t> and the distance of the vectors from the hyperplane are called the </a:t>
            </a:r>
            <a:r>
              <a:rPr lang="en-US" sz="2100" b="1" i="1" dirty="0">
                <a:latin typeface="Sylfaen" panose="010A0502050306030303" pitchFamily="18" charset="0"/>
              </a:rPr>
              <a:t>margins</a:t>
            </a:r>
            <a:r>
              <a:rPr lang="en-US" sz="2100" dirty="0">
                <a:latin typeface="Sylfaen" panose="010A0502050306030303" pitchFamily="18" charset="0"/>
              </a:rPr>
              <a:t>.</a:t>
            </a:r>
          </a:p>
          <a:p>
            <a:pPr algn="just"/>
            <a:r>
              <a:rPr lang="en-US" sz="2100" dirty="0">
                <a:latin typeface="Sylfaen" panose="010A0502050306030303" pitchFamily="18" charset="0"/>
              </a:rPr>
              <a:t>The basic intuition is that more the farther SV points, from the hyperplane, more is the probability of correctly classifying the points in their respective region or classes. </a:t>
            </a:r>
          </a:p>
          <a:p>
            <a:pPr algn="just"/>
            <a:r>
              <a:rPr lang="en-US" sz="2100" dirty="0">
                <a:latin typeface="Sylfaen" panose="010A0502050306030303" pitchFamily="18" charset="0"/>
              </a:rPr>
              <a:t>SV points are very critical in determining the hyperplane because if the position of the vectors changes the hyperplane’s position is altered. </a:t>
            </a:r>
          </a:p>
          <a:p>
            <a:pPr algn="just"/>
            <a:r>
              <a:rPr lang="en-US" sz="2100" dirty="0">
                <a:latin typeface="Sylfaen" panose="010A0502050306030303" pitchFamily="18" charset="0"/>
              </a:rPr>
              <a:t>Technically this hyperplane can also be called as</a:t>
            </a:r>
            <a:r>
              <a:rPr lang="en-US" sz="2100" i="1" dirty="0">
                <a:latin typeface="Sylfaen" panose="010A0502050306030303" pitchFamily="18" charset="0"/>
              </a:rPr>
              <a:t> </a:t>
            </a:r>
            <a:r>
              <a:rPr lang="en-US" sz="2100" b="1" i="1" dirty="0">
                <a:latin typeface="Sylfaen" panose="010A0502050306030303" pitchFamily="18" charset="0"/>
              </a:rPr>
              <a:t>margin maximizing hyperplane</a:t>
            </a:r>
            <a:r>
              <a:rPr lang="en-US" sz="2100" dirty="0">
                <a:latin typeface="Sylfaen" panose="010A0502050306030303" pitchFamily="18" charset="0"/>
              </a:rPr>
              <a:t>.</a:t>
            </a:r>
          </a:p>
          <a:p>
            <a:pPr marL="0" indent="0" algn="just">
              <a:buNone/>
            </a:pPr>
            <a:br>
              <a:rPr lang="en-US" sz="2100" dirty="0">
                <a:latin typeface="Sylfaen" panose="010A0502050306030303" pitchFamily="18" charset="0"/>
              </a:rPr>
            </a:br>
            <a:endParaRPr lang="en-US" sz="2100" b="1" dirty="0">
              <a:latin typeface="Sylfaen" panose="010A0502050306030303" pitchFamily="18" charset="0"/>
            </a:endParaRPr>
          </a:p>
        </p:txBody>
      </p:sp>
      <p:pic>
        <p:nvPicPr>
          <p:cNvPr id="6" name="Picture 5">
            <a:extLst>
              <a:ext uri="{FF2B5EF4-FFF2-40B4-BE49-F238E27FC236}">
                <a16:creationId xmlns:a16="http://schemas.microsoft.com/office/drawing/2014/main" id="{C872E0CA-80EB-4776-9678-573AEE8D4CEC}"/>
              </a:ext>
            </a:extLst>
          </p:cNvPr>
          <p:cNvPicPr>
            <a:picLocks noChangeAspect="1"/>
          </p:cNvPicPr>
          <p:nvPr/>
        </p:nvPicPr>
        <p:blipFill rotWithShape="1">
          <a:blip r:embed="rId3"/>
          <a:srcRect t="5735"/>
          <a:stretch/>
        </p:blipFill>
        <p:spPr>
          <a:xfrm>
            <a:off x="4203291" y="4216875"/>
            <a:ext cx="4434347" cy="2641125"/>
          </a:xfrm>
          <a:prstGeom prst="rect">
            <a:avLst/>
          </a:prstGeom>
        </p:spPr>
      </p:pic>
    </p:spTree>
    <p:custDataLst>
      <p:tags r:id="rId1"/>
    </p:custDataLst>
    <p:extLst>
      <p:ext uri="{BB962C8B-B14F-4D97-AF65-F5344CB8AC3E}">
        <p14:creationId xmlns:p14="http://schemas.microsoft.com/office/powerpoint/2010/main" val="3580606513"/>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SVM Algorithm</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228517" y="1175123"/>
            <a:ext cx="6165081" cy="3661401"/>
          </a:xfrm>
        </p:spPr>
        <p:txBody>
          <a:bodyPr>
            <a:noAutofit/>
          </a:bodyPr>
          <a:lstStyle/>
          <a:p>
            <a:pPr algn="just"/>
            <a:r>
              <a:rPr lang="en-US" sz="2100" b="1" dirty="0">
                <a:latin typeface="Sylfaen" panose="010A0502050306030303" pitchFamily="18" charset="0"/>
              </a:rPr>
              <a:t>Math Behind SVM</a:t>
            </a:r>
          </a:p>
          <a:p>
            <a:pPr fontAlgn="base"/>
            <a:r>
              <a:rPr lang="en-US" sz="2100" dirty="0">
                <a:latin typeface="Sylfaen" panose="010A0502050306030303" pitchFamily="18" charset="0"/>
              </a:rPr>
              <a:t>Consider a binary classification problem with two classes, labeled as +1 and -1. We have a training dataset consisting of input feature vectors X and their corresponding class labels Y.</a:t>
            </a:r>
          </a:p>
          <a:p>
            <a:pPr fontAlgn="base"/>
            <a:r>
              <a:rPr lang="en-US" sz="2100" dirty="0">
                <a:latin typeface="Sylfaen" panose="010A0502050306030303" pitchFamily="18" charset="0"/>
              </a:rPr>
              <a:t>The equation for the linear hyperplane can be written as:</a:t>
            </a:r>
          </a:p>
          <a:p>
            <a:pPr fontAlgn="base"/>
            <a:endParaRPr lang="en-US" sz="2100" dirty="0">
              <a:latin typeface="Sylfaen" panose="010A0502050306030303" pitchFamily="18" charset="0"/>
            </a:endParaRPr>
          </a:p>
          <a:p>
            <a:pPr fontAlgn="base"/>
            <a:endParaRPr lang="en-US" sz="2100" dirty="0">
              <a:latin typeface="Sylfaen" panose="010A0502050306030303" pitchFamily="18" charset="0"/>
            </a:endParaRPr>
          </a:p>
          <a:p>
            <a:pPr algn="just" fontAlgn="base"/>
            <a:r>
              <a:rPr lang="en-US" sz="2100" dirty="0">
                <a:latin typeface="Sylfaen" panose="010A0502050306030303" pitchFamily="18" charset="0"/>
              </a:rPr>
              <a:t>where the output </a:t>
            </a:r>
            <a:r>
              <a:rPr lang="en-US" sz="2100" i="1" dirty="0">
                <a:latin typeface="Sylfaen" panose="010A0502050306030303" pitchFamily="18" charset="0"/>
              </a:rPr>
              <a:t>y </a:t>
            </a:r>
            <a:r>
              <a:rPr lang="en-US" sz="2100" dirty="0">
                <a:latin typeface="Sylfaen" panose="010A0502050306030303" pitchFamily="18" charset="0"/>
              </a:rPr>
              <a:t>indicates whether it is in a positive class or the negative class. </a:t>
            </a:r>
            <a:r>
              <a:rPr lang="en-US" sz="2100" i="1" dirty="0">
                <a:latin typeface="Sylfaen" panose="010A0502050306030303" pitchFamily="18" charset="0"/>
              </a:rPr>
              <a:t>w is that matrix </a:t>
            </a:r>
            <a:r>
              <a:rPr lang="en-US" sz="2100" dirty="0">
                <a:latin typeface="Sylfaen" panose="010A0502050306030303" pitchFamily="18" charset="0"/>
              </a:rPr>
              <a:t>representing the plane's parameters also the coefficient of </a:t>
            </a:r>
            <a:r>
              <a:rPr lang="en-US" sz="2100" i="1" dirty="0">
                <a:latin typeface="Sylfaen" panose="010A0502050306030303" pitchFamily="18" charset="0"/>
              </a:rPr>
              <a:t>x </a:t>
            </a:r>
            <a:r>
              <a:rPr lang="en-US" sz="2100" dirty="0">
                <a:latin typeface="Sylfaen" panose="010A0502050306030303" pitchFamily="18" charset="0"/>
              </a:rPr>
              <a:t>where</a:t>
            </a:r>
            <a:r>
              <a:rPr lang="en-US" sz="2100" i="1" dirty="0">
                <a:latin typeface="Sylfaen" panose="010A0502050306030303" pitchFamily="18" charset="0"/>
              </a:rPr>
              <a:t> x </a:t>
            </a:r>
            <a:r>
              <a:rPr lang="en-US" sz="2100" dirty="0">
                <a:latin typeface="Sylfaen" panose="010A0502050306030303" pitchFamily="18" charset="0"/>
              </a:rPr>
              <a:t>is the input data. </a:t>
            </a:r>
            <a:r>
              <a:rPr lang="en-US" sz="2100" i="1" dirty="0">
                <a:latin typeface="Sylfaen" panose="010A0502050306030303" pitchFamily="18" charset="0"/>
              </a:rPr>
              <a:t>b </a:t>
            </a:r>
            <a:r>
              <a:rPr lang="en-US" sz="2100" dirty="0">
                <a:latin typeface="Sylfaen" panose="010A0502050306030303" pitchFamily="18" charset="0"/>
              </a:rPr>
              <a:t>represents the intercept of the hyperplane.</a:t>
            </a:r>
          </a:p>
        </p:txBody>
      </p:sp>
      <p:pic>
        <p:nvPicPr>
          <p:cNvPr id="4" name="Picture 3">
            <a:extLst>
              <a:ext uri="{FF2B5EF4-FFF2-40B4-BE49-F238E27FC236}">
                <a16:creationId xmlns:a16="http://schemas.microsoft.com/office/drawing/2014/main" id="{AF3DFE04-FB33-4473-AEDF-77EF0B5B06D6}"/>
              </a:ext>
            </a:extLst>
          </p:cNvPr>
          <p:cNvPicPr>
            <a:picLocks noChangeAspect="1"/>
          </p:cNvPicPr>
          <p:nvPr/>
        </p:nvPicPr>
        <p:blipFill>
          <a:blip r:embed="rId3"/>
          <a:stretch>
            <a:fillRect/>
          </a:stretch>
        </p:blipFill>
        <p:spPr>
          <a:xfrm>
            <a:off x="1261909" y="3531009"/>
            <a:ext cx="2543175" cy="723900"/>
          </a:xfrm>
          <a:prstGeom prst="rect">
            <a:avLst/>
          </a:prstGeom>
        </p:spPr>
      </p:pic>
      <p:sp>
        <p:nvSpPr>
          <p:cNvPr id="7" name="Rectangle 6">
            <a:extLst>
              <a:ext uri="{FF2B5EF4-FFF2-40B4-BE49-F238E27FC236}">
                <a16:creationId xmlns:a16="http://schemas.microsoft.com/office/drawing/2014/main" id="{1603B853-1E1F-4208-B404-F6B0F6A46E53}"/>
              </a:ext>
            </a:extLst>
          </p:cNvPr>
          <p:cNvSpPr/>
          <p:nvPr/>
        </p:nvSpPr>
        <p:spPr>
          <a:xfrm>
            <a:off x="6558116" y="4254909"/>
            <a:ext cx="5555226" cy="2354491"/>
          </a:xfrm>
          <a:prstGeom prst="rect">
            <a:avLst/>
          </a:prstGeom>
          <a:ln w="28575">
            <a:solidFill>
              <a:srgbClr val="C00000"/>
            </a:solidFill>
          </a:ln>
        </p:spPr>
        <p:txBody>
          <a:bodyPr wrap="square">
            <a:spAutoFit/>
          </a:bodyPr>
          <a:lstStyle/>
          <a:p>
            <a:pPr marL="285750" indent="-285750" algn="just">
              <a:buFont typeface="Arial" panose="020B0604020202020204" pitchFamily="34" charset="0"/>
              <a:buChar char="•"/>
            </a:pPr>
            <a:r>
              <a:rPr lang="en-US" sz="2100" dirty="0">
                <a:latin typeface="Sylfaen" panose="010A0502050306030303" pitchFamily="18" charset="0"/>
              </a:rPr>
              <a:t>Anything above the decision boundary should have label 1</a:t>
            </a:r>
          </a:p>
          <a:p>
            <a:pPr marL="285750" indent="-285750" algn="just">
              <a:buFont typeface="Arial" panose="020B0604020202020204" pitchFamily="34" charset="0"/>
              <a:buChar char="•"/>
            </a:pPr>
            <a:r>
              <a:rPr lang="en-US" sz="2100" dirty="0">
                <a:latin typeface="Sylfaen" panose="010A0502050306030303" pitchFamily="18" charset="0"/>
              </a:rPr>
              <a:t>Similarly, anything below the decision boundary should have label −1.</a:t>
            </a:r>
          </a:p>
          <a:p>
            <a:pPr marL="285750" indent="-285750" algn="just">
              <a:buFont typeface="Arial" panose="020B0604020202020204" pitchFamily="34" charset="0"/>
              <a:buChar char="•"/>
            </a:pPr>
            <a:r>
              <a:rPr lang="en-US" sz="2100" dirty="0">
                <a:latin typeface="Sylfaen" panose="010A0502050306030303" pitchFamily="18" charset="0"/>
              </a:rPr>
              <a:t>If any point exactly on the decision boundary, then the output of the classifier would be zero</a:t>
            </a:r>
          </a:p>
        </p:txBody>
      </p:sp>
      <p:pic>
        <p:nvPicPr>
          <p:cNvPr id="9" name="Picture 8">
            <a:extLst>
              <a:ext uri="{FF2B5EF4-FFF2-40B4-BE49-F238E27FC236}">
                <a16:creationId xmlns:a16="http://schemas.microsoft.com/office/drawing/2014/main" id="{F5E74436-8752-4FA1-8F31-216492531D2F}"/>
              </a:ext>
            </a:extLst>
          </p:cNvPr>
          <p:cNvPicPr>
            <a:picLocks noChangeAspect="1"/>
          </p:cNvPicPr>
          <p:nvPr/>
        </p:nvPicPr>
        <p:blipFill rotWithShape="1">
          <a:blip r:embed="rId4"/>
          <a:srcRect l="6473" t="6817" r="6151" b="9778"/>
          <a:stretch/>
        </p:blipFill>
        <p:spPr>
          <a:xfrm>
            <a:off x="6543459" y="1175123"/>
            <a:ext cx="5569883" cy="2969340"/>
          </a:xfrm>
          <a:prstGeom prst="rect">
            <a:avLst/>
          </a:prstGeom>
        </p:spPr>
      </p:pic>
    </p:spTree>
    <p:custDataLst>
      <p:tags r:id="rId1"/>
    </p:custDataLst>
    <p:extLst>
      <p:ext uri="{BB962C8B-B14F-4D97-AF65-F5344CB8AC3E}">
        <p14:creationId xmlns:p14="http://schemas.microsoft.com/office/powerpoint/2010/main" val="165120694"/>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SVM Algorithm</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228517" y="1175123"/>
            <a:ext cx="6654064" cy="3661401"/>
          </a:xfrm>
        </p:spPr>
        <p:txBody>
          <a:bodyPr>
            <a:noAutofit/>
          </a:bodyPr>
          <a:lstStyle/>
          <a:p>
            <a:pPr algn="just" fontAlgn="base"/>
            <a:r>
              <a:rPr lang="en-US" sz="2100" b="1" dirty="0">
                <a:solidFill>
                  <a:srgbClr val="FF0000"/>
                </a:solidFill>
                <a:latin typeface="Sylfaen" panose="010A0502050306030303" pitchFamily="18" charset="0"/>
              </a:rPr>
              <a:t>Why the output of the equation is either positive or negative.</a:t>
            </a:r>
          </a:p>
          <a:p>
            <a:pPr algn="just" fontAlgn="base"/>
            <a:r>
              <a:rPr lang="en-US" sz="2100" dirty="0">
                <a:latin typeface="Sylfaen" panose="010A0502050306030303" pitchFamily="18" charset="0"/>
              </a:rPr>
              <a:t>Consider the problem where the decision boundary passes through the origin and hence intercept is zero and its slope is +1. </a:t>
            </a:r>
          </a:p>
          <a:p>
            <a:pPr algn="just" fontAlgn="base"/>
            <a:r>
              <a:rPr lang="en-US" sz="2100" dirty="0">
                <a:latin typeface="Sylfaen" panose="010A0502050306030303" pitchFamily="18" charset="0"/>
              </a:rPr>
              <a:t>A single data point on each side of the hyperplane represents both the positive and negative classes. </a:t>
            </a:r>
          </a:p>
          <a:p>
            <a:pPr algn="just" fontAlgn="base"/>
            <a:r>
              <a:rPr lang="en-US" sz="2100" dirty="0">
                <a:latin typeface="Sylfaen" panose="010A0502050306030303" pitchFamily="18" charset="0"/>
              </a:rPr>
              <a:t>Substituting the values in the equation of the hyperplane:</a:t>
            </a:r>
          </a:p>
        </p:txBody>
      </p:sp>
      <p:pic>
        <p:nvPicPr>
          <p:cNvPr id="5" name="Picture 4">
            <a:extLst>
              <a:ext uri="{FF2B5EF4-FFF2-40B4-BE49-F238E27FC236}">
                <a16:creationId xmlns:a16="http://schemas.microsoft.com/office/drawing/2014/main" id="{39D1AD7B-A7A4-4D71-9DC6-3861FC7E2D81}"/>
              </a:ext>
            </a:extLst>
          </p:cNvPr>
          <p:cNvPicPr>
            <a:picLocks noChangeAspect="1"/>
          </p:cNvPicPr>
          <p:nvPr/>
        </p:nvPicPr>
        <p:blipFill rotWithShape="1">
          <a:blip r:embed="rId3"/>
          <a:srcRect l="2074" r="4007"/>
          <a:stretch/>
        </p:blipFill>
        <p:spPr>
          <a:xfrm>
            <a:off x="7043063" y="1132946"/>
            <a:ext cx="4823657" cy="3409694"/>
          </a:xfrm>
          <a:prstGeom prst="rect">
            <a:avLst/>
          </a:prstGeom>
        </p:spPr>
      </p:pic>
      <p:pic>
        <p:nvPicPr>
          <p:cNvPr id="6" name="Picture 5">
            <a:extLst>
              <a:ext uri="{FF2B5EF4-FFF2-40B4-BE49-F238E27FC236}">
                <a16:creationId xmlns:a16="http://schemas.microsoft.com/office/drawing/2014/main" id="{3344C052-2E99-4AA5-9FB5-7F55159627AC}"/>
              </a:ext>
            </a:extLst>
          </p:cNvPr>
          <p:cNvPicPr>
            <a:picLocks noChangeAspect="1"/>
          </p:cNvPicPr>
          <p:nvPr/>
        </p:nvPicPr>
        <p:blipFill rotWithShape="1">
          <a:blip r:embed="rId4"/>
          <a:srcRect t="6316" b="7200"/>
          <a:stretch/>
        </p:blipFill>
        <p:spPr>
          <a:xfrm>
            <a:off x="325280" y="4296694"/>
            <a:ext cx="5298361" cy="2389239"/>
          </a:xfrm>
          <a:prstGeom prst="rect">
            <a:avLst/>
          </a:prstGeom>
        </p:spPr>
      </p:pic>
      <p:sp>
        <p:nvSpPr>
          <p:cNvPr id="8" name="Rectangle 7">
            <a:extLst>
              <a:ext uri="{FF2B5EF4-FFF2-40B4-BE49-F238E27FC236}">
                <a16:creationId xmlns:a16="http://schemas.microsoft.com/office/drawing/2014/main" id="{3A0A559A-685D-46A9-94DE-ABE0A016DCBB}"/>
              </a:ext>
            </a:extLst>
          </p:cNvPr>
          <p:cNvSpPr/>
          <p:nvPr/>
        </p:nvSpPr>
        <p:spPr>
          <a:xfrm>
            <a:off x="6322142" y="4960400"/>
            <a:ext cx="5698726" cy="1061829"/>
          </a:xfrm>
          <a:prstGeom prst="rect">
            <a:avLst/>
          </a:prstGeom>
          <a:ln w="28575">
            <a:solidFill>
              <a:srgbClr val="C00000"/>
            </a:solidFill>
          </a:ln>
        </p:spPr>
        <p:txBody>
          <a:bodyPr wrap="square">
            <a:spAutoFit/>
          </a:bodyPr>
          <a:lstStyle/>
          <a:p>
            <a:pPr algn="just"/>
            <a:r>
              <a:rPr lang="en-US" sz="2100" dirty="0">
                <a:solidFill>
                  <a:srgbClr val="242424"/>
                </a:solidFill>
                <a:latin typeface="Sylfaen" panose="010A0502050306030303" pitchFamily="18" charset="0"/>
              </a:rPr>
              <a:t>Any point below the hyperplane will always be positive, and above the hyperplane will be negative.</a:t>
            </a:r>
            <a:endParaRPr lang="en-US" sz="2100" dirty="0">
              <a:latin typeface="Sylfaen" panose="010A0502050306030303" pitchFamily="18" charset="0"/>
            </a:endParaRPr>
          </a:p>
        </p:txBody>
      </p:sp>
      <p:sp>
        <p:nvSpPr>
          <p:cNvPr id="10" name="Arrow: Right 9">
            <a:extLst>
              <a:ext uri="{FF2B5EF4-FFF2-40B4-BE49-F238E27FC236}">
                <a16:creationId xmlns:a16="http://schemas.microsoft.com/office/drawing/2014/main" id="{B9972762-1462-4CA5-B40A-077367BFF19C}"/>
              </a:ext>
            </a:extLst>
          </p:cNvPr>
          <p:cNvSpPr/>
          <p:nvPr/>
        </p:nvSpPr>
        <p:spPr>
          <a:xfrm>
            <a:off x="5437239" y="5392822"/>
            <a:ext cx="658761" cy="290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80247539"/>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SVM Algorithm</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611975" y="1194787"/>
            <a:ext cx="10968050" cy="3661401"/>
          </a:xfrm>
        </p:spPr>
        <p:txBody>
          <a:bodyPr>
            <a:noAutofit/>
          </a:bodyPr>
          <a:lstStyle/>
          <a:p>
            <a:pPr algn="just"/>
            <a:r>
              <a:rPr lang="en-US" sz="2100" dirty="0">
                <a:latin typeface="Sylfaen" panose="010A0502050306030303" pitchFamily="18" charset="0"/>
              </a:rPr>
              <a:t>We would like to choose a hyperplane that maximizes the margin between classes. The graph below shows what good margins and bad margins are.</a:t>
            </a:r>
            <a:endParaRPr lang="en-US" sz="2100" b="1" dirty="0">
              <a:latin typeface="Sylfaen" panose="010A0502050306030303" pitchFamily="18" charset="0"/>
            </a:endParaRPr>
          </a:p>
        </p:txBody>
      </p:sp>
      <p:pic>
        <p:nvPicPr>
          <p:cNvPr id="6" name="Picture 5">
            <a:extLst>
              <a:ext uri="{FF2B5EF4-FFF2-40B4-BE49-F238E27FC236}">
                <a16:creationId xmlns:a16="http://schemas.microsoft.com/office/drawing/2014/main" id="{F210E2D5-F840-4203-AEC6-82866365C8FE}"/>
              </a:ext>
            </a:extLst>
          </p:cNvPr>
          <p:cNvPicPr>
            <a:picLocks noChangeAspect="1"/>
          </p:cNvPicPr>
          <p:nvPr/>
        </p:nvPicPr>
        <p:blipFill>
          <a:blip r:embed="rId3"/>
          <a:stretch>
            <a:fillRect/>
          </a:stretch>
        </p:blipFill>
        <p:spPr>
          <a:xfrm>
            <a:off x="736222" y="2664248"/>
            <a:ext cx="4220434" cy="2886062"/>
          </a:xfrm>
          <a:prstGeom prst="rect">
            <a:avLst/>
          </a:prstGeom>
        </p:spPr>
      </p:pic>
      <p:pic>
        <p:nvPicPr>
          <p:cNvPr id="4" name="Picture 3">
            <a:extLst>
              <a:ext uri="{FF2B5EF4-FFF2-40B4-BE49-F238E27FC236}">
                <a16:creationId xmlns:a16="http://schemas.microsoft.com/office/drawing/2014/main" id="{E1D67AE7-D875-4589-A05E-08069826E763}"/>
              </a:ext>
            </a:extLst>
          </p:cNvPr>
          <p:cNvPicPr>
            <a:picLocks noChangeAspect="1"/>
          </p:cNvPicPr>
          <p:nvPr/>
        </p:nvPicPr>
        <p:blipFill>
          <a:blip r:embed="rId4"/>
          <a:stretch>
            <a:fillRect/>
          </a:stretch>
        </p:blipFill>
        <p:spPr>
          <a:xfrm>
            <a:off x="5080903" y="2526891"/>
            <a:ext cx="7060730" cy="3795251"/>
          </a:xfrm>
          <a:prstGeom prst="rect">
            <a:avLst/>
          </a:prstGeom>
        </p:spPr>
      </p:pic>
    </p:spTree>
    <p:custDataLst>
      <p:tags r:id="rId1"/>
    </p:custDataLst>
    <p:extLst>
      <p:ext uri="{BB962C8B-B14F-4D97-AF65-F5344CB8AC3E}">
        <p14:creationId xmlns:p14="http://schemas.microsoft.com/office/powerpoint/2010/main" val="2487313750"/>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SVM Algorithm</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611975" y="1194787"/>
            <a:ext cx="10968050" cy="5225678"/>
          </a:xfrm>
        </p:spPr>
        <p:txBody>
          <a:bodyPr>
            <a:noAutofit/>
          </a:bodyPr>
          <a:lstStyle/>
          <a:p>
            <a:pPr algn="just"/>
            <a:r>
              <a:rPr lang="en-US" sz="2100" dirty="0">
                <a:latin typeface="Sylfaen" panose="010A0502050306030303" pitchFamily="18" charset="0"/>
              </a:rPr>
              <a:t>The margin has to be maximized to find the optimal decision boundary. </a:t>
            </a:r>
          </a:p>
          <a:p>
            <a:pPr algn="just"/>
            <a:r>
              <a:rPr lang="en-US" sz="2100" dirty="0">
                <a:latin typeface="Sylfaen" panose="010A0502050306030303" pitchFamily="18" charset="0"/>
              </a:rPr>
              <a:t>Consider the negative support vector as point </a:t>
            </a:r>
            <a:r>
              <a:rPr lang="en-US" sz="2100" i="1" dirty="0">
                <a:latin typeface="Sylfaen" panose="010A0502050306030303" pitchFamily="18" charset="0"/>
              </a:rPr>
              <a:t>x1 and the </a:t>
            </a:r>
            <a:r>
              <a:rPr lang="en-US" sz="2100" dirty="0">
                <a:latin typeface="Sylfaen" panose="010A0502050306030303" pitchFamily="18" charset="0"/>
              </a:rPr>
              <a:t>positive support vector as</a:t>
            </a:r>
            <a:r>
              <a:rPr lang="en-US" sz="2100" i="1" dirty="0">
                <a:latin typeface="Sylfaen" panose="010A0502050306030303" pitchFamily="18" charset="0"/>
              </a:rPr>
              <a:t> point x2. </a:t>
            </a:r>
          </a:p>
          <a:p>
            <a:pPr algn="just"/>
            <a:r>
              <a:rPr lang="en-US" sz="2100" dirty="0">
                <a:latin typeface="Sylfaen" panose="010A0502050306030303" pitchFamily="18" charset="0"/>
              </a:rPr>
              <a:t>The margin would be simply the difference between </a:t>
            </a:r>
            <a:r>
              <a:rPr lang="en-US" sz="2100" i="1" dirty="0">
                <a:latin typeface="Sylfaen" panose="010A0502050306030303" pitchFamily="18" charset="0"/>
              </a:rPr>
              <a:t>x1</a:t>
            </a:r>
            <a:r>
              <a:rPr lang="en-US" sz="2100" dirty="0">
                <a:latin typeface="Sylfaen" panose="010A0502050306030303" pitchFamily="18" charset="0"/>
              </a:rPr>
              <a:t> and </a:t>
            </a:r>
            <a:r>
              <a:rPr lang="en-US" sz="2100" i="1" dirty="0">
                <a:latin typeface="Sylfaen" panose="010A0502050306030303" pitchFamily="18" charset="0"/>
              </a:rPr>
              <a:t>x2</a:t>
            </a:r>
            <a:r>
              <a:rPr lang="en-US" sz="2100" dirty="0">
                <a:latin typeface="Sylfaen" panose="010A0502050306030303" pitchFamily="18" charset="0"/>
              </a:rPr>
              <a:t>. subtract one equation from another.</a:t>
            </a:r>
          </a:p>
          <a:p>
            <a:pPr algn="just"/>
            <a:endParaRPr lang="en-US" sz="2100" dirty="0">
              <a:latin typeface="Sylfaen" panose="010A0502050306030303" pitchFamily="18" charset="0"/>
            </a:endParaRPr>
          </a:p>
          <a:p>
            <a:pPr algn="just"/>
            <a:endParaRPr lang="en-US" sz="2100" dirty="0">
              <a:latin typeface="Sylfaen" panose="010A0502050306030303" pitchFamily="18" charset="0"/>
            </a:endParaRPr>
          </a:p>
          <a:p>
            <a:pPr algn="just"/>
            <a:endParaRPr lang="en-US" sz="2100" dirty="0">
              <a:latin typeface="Sylfaen" panose="010A0502050306030303" pitchFamily="18" charset="0"/>
            </a:endParaRPr>
          </a:p>
          <a:p>
            <a:pPr algn="just"/>
            <a:endParaRPr lang="en-US" sz="2100" dirty="0">
              <a:latin typeface="Sylfaen" panose="010A0502050306030303" pitchFamily="18" charset="0"/>
            </a:endParaRPr>
          </a:p>
          <a:p>
            <a:pPr algn="just"/>
            <a:r>
              <a:rPr lang="en-US" sz="2100" dirty="0">
                <a:latin typeface="Sylfaen" panose="010A0502050306030303" pitchFamily="18" charset="0"/>
              </a:rPr>
              <a:t>To find </a:t>
            </a:r>
            <a:r>
              <a:rPr lang="en-US" sz="2100" i="1" dirty="0">
                <a:latin typeface="Sylfaen" panose="010A0502050306030303" pitchFamily="18" charset="0"/>
              </a:rPr>
              <a:t>x1</a:t>
            </a:r>
            <a:r>
              <a:rPr lang="en-US" sz="2100" dirty="0">
                <a:latin typeface="Sylfaen" panose="010A0502050306030303" pitchFamily="18" charset="0"/>
              </a:rPr>
              <a:t>-</a:t>
            </a:r>
            <a:r>
              <a:rPr lang="en-US" sz="2100" i="1" dirty="0">
                <a:latin typeface="Sylfaen" panose="010A0502050306030303" pitchFamily="18" charset="0"/>
              </a:rPr>
              <a:t>x2</a:t>
            </a:r>
            <a:r>
              <a:rPr lang="en-US" sz="2100" dirty="0">
                <a:latin typeface="Sylfaen" panose="010A0502050306030303" pitchFamily="18" charset="0"/>
              </a:rPr>
              <a:t>, </a:t>
            </a:r>
            <a:r>
              <a:rPr lang="en-US" sz="2100" i="1" dirty="0">
                <a:latin typeface="Sylfaen" panose="010A0502050306030303" pitchFamily="18" charset="0"/>
              </a:rPr>
              <a:t>w </a:t>
            </a:r>
            <a:r>
              <a:rPr lang="en-US" sz="2100" dirty="0">
                <a:latin typeface="Sylfaen" panose="010A0502050306030303" pitchFamily="18" charset="0"/>
              </a:rPr>
              <a:t>has to be sent to the equation's left-hand side, which gives 2 over </a:t>
            </a:r>
            <a:r>
              <a:rPr lang="en-US" sz="2100" i="1" dirty="0">
                <a:latin typeface="Sylfaen" panose="010A0502050306030303" pitchFamily="18" charset="0"/>
              </a:rPr>
              <a:t>w</a:t>
            </a:r>
            <a:r>
              <a:rPr lang="en-US" sz="2100" dirty="0">
                <a:latin typeface="Sylfaen" panose="010A0502050306030303" pitchFamily="18" charset="0"/>
              </a:rPr>
              <a:t>. </a:t>
            </a:r>
          </a:p>
          <a:p>
            <a:pPr algn="just"/>
            <a:r>
              <a:rPr lang="en-US" sz="2100" dirty="0">
                <a:latin typeface="Sylfaen" panose="010A0502050306030303" pitchFamily="18" charset="0"/>
              </a:rPr>
              <a:t>It is already known that </a:t>
            </a:r>
            <a:r>
              <a:rPr lang="en-US" sz="2100" i="1" dirty="0">
                <a:latin typeface="Sylfaen" panose="010A0502050306030303" pitchFamily="18" charset="0"/>
              </a:rPr>
              <a:t>w </a:t>
            </a:r>
            <a:r>
              <a:rPr lang="en-US" sz="2100" dirty="0">
                <a:latin typeface="Sylfaen" panose="010A0502050306030303" pitchFamily="18" charset="0"/>
              </a:rPr>
              <a:t>is a vector, and vectors can not be divided directly like a scalar value. The equivalent would be to divide both sides by the length of </a:t>
            </a:r>
            <a:r>
              <a:rPr lang="en-US" sz="2100" i="1" dirty="0">
                <a:latin typeface="Sylfaen" panose="010A0502050306030303" pitchFamily="18" charset="0"/>
              </a:rPr>
              <a:t>w, </a:t>
            </a:r>
            <a:r>
              <a:rPr lang="en-US" sz="2100" dirty="0">
                <a:latin typeface="Sylfaen" panose="010A0502050306030303" pitchFamily="18" charset="0"/>
              </a:rPr>
              <a:t>that is, the magnitude of that norm of </a:t>
            </a:r>
            <a:r>
              <a:rPr lang="en-US" sz="2100" i="1" dirty="0">
                <a:latin typeface="Sylfaen" panose="010A0502050306030303" pitchFamily="18" charset="0"/>
              </a:rPr>
              <a:t>w</a:t>
            </a:r>
            <a:r>
              <a:rPr lang="en-US" sz="2100" dirty="0">
                <a:latin typeface="Sylfaen" panose="010A0502050306030303" pitchFamily="18" charset="0"/>
              </a:rPr>
              <a:t>.</a:t>
            </a:r>
          </a:p>
          <a:p>
            <a:pPr marL="0" indent="0">
              <a:buNone/>
            </a:pPr>
            <a:br>
              <a:rPr lang="en-US" sz="2100" dirty="0">
                <a:latin typeface="Sylfaen" panose="010A0502050306030303" pitchFamily="18" charset="0"/>
              </a:rPr>
            </a:br>
            <a:endParaRPr lang="en-US" sz="2100" b="1" dirty="0">
              <a:latin typeface="Sylfaen" panose="010A0502050306030303" pitchFamily="18" charset="0"/>
            </a:endParaRPr>
          </a:p>
        </p:txBody>
      </p:sp>
      <p:pic>
        <p:nvPicPr>
          <p:cNvPr id="5" name="Picture 4">
            <a:extLst>
              <a:ext uri="{FF2B5EF4-FFF2-40B4-BE49-F238E27FC236}">
                <a16:creationId xmlns:a16="http://schemas.microsoft.com/office/drawing/2014/main" id="{D5D9D06A-F53E-4F90-8844-76A16A721B56}"/>
              </a:ext>
            </a:extLst>
          </p:cNvPr>
          <p:cNvPicPr>
            <a:picLocks noChangeAspect="1"/>
          </p:cNvPicPr>
          <p:nvPr/>
        </p:nvPicPr>
        <p:blipFill>
          <a:blip r:embed="rId3"/>
          <a:stretch>
            <a:fillRect/>
          </a:stretch>
        </p:blipFill>
        <p:spPr>
          <a:xfrm>
            <a:off x="3586008" y="2731524"/>
            <a:ext cx="2411644" cy="1565173"/>
          </a:xfrm>
          <a:prstGeom prst="rect">
            <a:avLst/>
          </a:prstGeom>
        </p:spPr>
      </p:pic>
      <p:pic>
        <p:nvPicPr>
          <p:cNvPr id="7" name="Picture 6">
            <a:extLst>
              <a:ext uri="{FF2B5EF4-FFF2-40B4-BE49-F238E27FC236}">
                <a16:creationId xmlns:a16="http://schemas.microsoft.com/office/drawing/2014/main" id="{6E3D0101-873F-45BC-A92A-8E64C3C5C67C}"/>
              </a:ext>
            </a:extLst>
          </p:cNvPr>
          <p:cNvPicPr>
            <a:picLocks noChangeAspect="1"/>
          </p:cNvPicPr>
          <p:nvPr/>
        </p:nvPicPr>
        <p:blipFill>
          <a:blip r:embed="rId4"/>
          <a:stretch>
            <a:fillRect/>
          </a:stretch>
        </p:blipFill>
        <p:spPr>
          <a:xfrm>
            <a:off x="2958895" y="5605603"/>
            <a:ext cx="4277647" cy="949757"/>
          </a:xfrm>
          <a:prstGeom prst="rect">
            <a:avLst/>
          </a:prstGeom>
        </p:spPr>
      </p:pic>
      <p:pic>
        <p:nvPicPr>
          <p:cNvPr id="8" name="Picture 7">
            <a:extLst>
              <a:ext uri="{FF2B5EF4-FFF2-40B4-BE49-F238E27FC236}">
                <a16:creationId xmlns:a16="http://schemas.microsoft.com/office/drawing/2014/main" id="{0EAC301B-CBAA-4229-8F33-4490513EFDFB}"/>
              </a:ext>
            </a:extLst>
          </p:cNvPr>
          <p:cNvPicPr>
            <a:picLocks noChangeAspect="1"/>
          </p:cNvPicPr>
          <p:nvPr/>
        </p:nvPicPr>
        <p:blipFill>
          <a:blip r:embed="rId5"/>
          <a:stretch>
            <a:fillRect/>
          </a:stretch>
        </p:blipFill>
        <p:spPr>
          <a:xfrm>
            <a:off x="6096000" y="5663213"/>
            <a:ext cx="4762099" cy="1007367"/>
          </a:xfrm>
          <a:prstGeom prst="rect">
            <a:avLst/>
          </a:prstGeom>
        </p:spPr>
      </p:pic>
      <p:sp>
        <p:nvSpPr>
          <p:cNvPr id="10" name="Arrow: Right 9">
            <a:extLst>
              <a:ext uri="{FF2B5EF4-FFF2-40B4-BE49-F238E27FC236}">
                <a16:creationId xmlns:a16="http://schemas.microsoft.com/office/drawing/2014/main" id="{E0C88409-1112-4118-8D25-C9BC348BAD62}"/>
              </a:ext>
            </a:extLst>
          </p:cNvPr>
          <p:cNvSpPr/>
          <p:nvPr/>
        </p:nvSpPr>
        <p:spPr>
          <a:xfrm>
            <a:off x="5338891" y="5935453"/>
            <a:ext cx="658761" cy="290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84499331"/>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SVM Algorithm</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611975" y="1194787"/>
            <a:ext cx="10968050" cy="5225678"/>
          </a:xfrm>
        </p:spPr>
        <p:txBody>
          <a:bodyPr>
            <a:noAutofit/>
          </a:bodyPr>
          <a:lstStyle/>
          <a:p>
            <a:pPr algn="just"/>
            <a:r>
              <a:rPr lang="en-US" sz="2100" dirty="0">
                <a:latin typeface="Sylfaen" panose="010A0502050306030303" pitchFamily="18" charset="0"/>
              </a:rPr>
              <a:t>Now that we have arrived at the equation for the margin, it is considered the optimization function that needs to be maximized using optimization algorithms like gradient descent. </a:t>
            </a:r>
          </a:p>
          <a:p>
            <a:pPr algn="just"/>
            <a:endParaRPr lang="en-US" sz="2100" dirty="0">
              <a:latin typeface="Sylfaen" panose="010A0502050306030303" pitchFamily="18" charset="0"/>
            </a:endParaRPr>
          </a:p>
          <a:p>
            <a:pPr algn="just"/>
            <a:endParaRPr lang="en-US" sz="2100" dirty="0">
              <a:latin typeface="Sylfaen" panose="010A0502050306030303" pitchFamily="18" charset="0"/>
            </a:endParaRPr>
          </a:p>
          <a:p>
            <a:pPr algn="just"/>
            <a:r>
              <a:rPr lang="en-US" sz="2100" dirty="0">
                <a:latin typeface="Sylfaen" panose="010A0502050306030303" pitchFamily="18" charset="0"/>
              </a:rPr>
              <a:t>Optimization algorithms work best when finding the local minimum, hence to ease the problem, minimizing the reciprocal of </a:t>
            </a:r>
            <a:r>
              <a:rPr lang="en-US" sz="2100" i="1" dirty="0">
                <a:latin typeface="Sylfaen" panose="010A0502050306030303" pitchFamily="18" charset="0"/>
              </a:rPr>
              <a:t>x1</a:t>
            </a:r>
            <a:r>
              <a:rPr lang="en-US" sz="2100" dirty="0">
                <a:latin typeface="Sylfaen" panose="010A0502050306030303" pitchFamily="18" charset="0"/>
              </a:rPr>
              <a:t>-</a:t>
            </a:r>
            <a:r>
              <a:rPr lang="en-US" sz="2100" i="1" dirty="0">
                <a:latin typeface="Sylfaen" panose="010A0502050306030303" pitchFamily="18" charset="0"/>
              </a:rPr>
              <a:t>x2 </a:t>
            </a:r>
            <a:r>
              <a:rPr lang="en-US" sz="2100" dirty="0">
                <a:latin typeface="Sylfaen" panose="010A0502050306030303" pitchFamily="18" charset="0"/>
              </a:rPr>
              <a:t>can be used as an optimization function, which is the norm of </a:t>
            </a:r>
            <a:r>
              <a:rPr lang="en-US" sz="2100" i="1" dirty="0">
                <a:latin typeface="Sylfaen" panose="010A0502050306030303" pitchFamily="18" charset="0"/>
              </a:rPr>
              <a:t>w</a:t>
            </a:r>
            <a:r>
              <a:rPr lang="en-US" sz="2100" dirty="0">
                <a:latin typeface="Sylfaen" panose="010A0502050306030303" pitchFamily="18" charset="0"/>
              </a:rPr>
              <a:t> over 2 as below.</a:t>
            </a:r>
          </a:p>
          <a:p>
            <a:pPr algn="just"/>
            <a:endParaRPr lang="en-US" sz="2100" dirty="0">
              <a:latin typeface="Sylfaen" panose="010A0502050306030303" pitchFamily="18" charset="0"/>
            </a:endParaRPr>
          </a:p>
          <a:p>
            <a:pPr marL="0" indent="0" algn="just">
              <a:buNone/>
            </a:pPr>
            <a:endParaRPr lang="en-US" sz="2100" dirty="0">
              <a:latin typeface="Sylfaen" panose="010A0502050306030303" pitchFamily="18" charset="0"/>
            </a:endParaRPr>
          </a:p>
          <a:p>
            <a:pPr algn="just"/>
            <a:r>
              <a:rPr lang="en-US" sz="2100" b="1" dirty="0">
                <a:latin typeface="Sylfaen" panose="010A0502050306030303" pitchFamily="18" charset="0"/>
              </a:rPr>
              <a:t>Hard Margin</a:t>
            </a:r>
          </a:p>
          <a:p>
            <a:pPr algn="just"/>
            <a:r>
              <a:rPr lang="en-US" sz="2100" dirty="0">
                <a:latin typeface="Sylfaen" panose="010A0502050306030303" pitchFamily="18" charset="0"/>
              </a:rPr>
              <a:t>The maximum-margin hyperplane or the hard margin hyperplane is a hyperplane that properly separates the data points of different categories without any misclassifications.</a:t>
            </a:r>
            <a:endParaRPr lang="en-US" sz="2100" b="1" dirty="0">
              <a:latin typeface="Sylfaen" panose="010A0502050306030303" pitchFamily="18" charset="0"/>
            </a:endParaRPr>
          </a:p>
          <a:p>
            <a:pPr marL="0" indent="0" algn="just">
              <a:buNone/>
            </a:pPr>
            <a:endParaRPr lang="en-US" sz="2100" b="1" dirty="0">
              <a:latin typeface="Sylfaen" panose="010A0502050306030303" pitchFamily="18" charset="0"/>
            </a:endParaRPr>
          </a:p>
        </p:txBody>
      </p:sp>
      <p:pic>
        <p:nvPicPr>
          <p:cNvPr id="9" name="Picture 8">
            <a:extLst>
              <a:ext uri="{FF2B5EF4-FFF2-40B4-BE49-F238E27FC236}">
                <a16:creationId xmlns:a16="http://schemas.microsoft.com/office/drawing/2014/main" id="{9FBE2537-EFA0-4F5F-A74A-1B9756A0C249}"/>
              </a:ext>
            </a:extLst>
          </p:cNvPr>
          <p:cNvPicPr>
            <a:picLocks noChangeAspect="1"/>
          </p:cNvPicPr>
          <p:nvPr/>
        </p:nvPicPr>
        <p:blipFill rotWithShape="1">
          <a:blip r:embed="rId3"/>
          <a:srcRect t="15248" b="21068"/>
          <a:stretch/>
        </p:blipFill>
        <p:spPr>
          <a:xfrm>
            <a:off x="2864413" y="1986116"/>
            <a:ext cx="4962064" cy="623104"/>
          </a:xfrm>
          <a:prstGeom prst="rect">
            <a:avLst/>
          </a:prstGeom>
        </p:spPr>
      </p:pic>
      <p:pic>
        <p:nvPicPr>
          <p:cNvPr id="6" name="Picture 5">
            <a:extLst>
              <a:ext uri="{FF2B5EF4-FFF2-40B4-BE49-F238E27FC236}">
                <a16:creationId xmlns:a16="http://schemas.microsoft.com/office/drawing/2014/main" id="{404D23D1-9C0E-4CB5-AEBB-B3BC95742A8A}"/>
              </a:ext>
            </a:extLst>
          </p:cNvPr>
          <p:cNvPicPr>
            <a:picLocks noChangeAspect="1"/>
          </p:cNvPicPr>
          <p:nvPr/>
        </p:nvPicPr>
        <p:blipFill>
          <a:blip r:embed="rId4"/>
          <a:stretch>
            <a:fillRect/>
          </a:stretch>
        </p:blipFill>
        <p:spPr>
          <a:xfrm>
            <a:off x="2864413" y="3692843"/>
            <a:ext cx="5255496" cy="721180"/>
          </a:xfrm>
          <a:prstGeom prst="rect">
            <a:avLst/>
          </a:prstGeom>
        </p:spPr>
      </p:pic>
    </p:spTree>
    <p:custDataLst>
      <p:tags r:id="rId1"/>
    </p:custDataLst>
    <p:extLst>
      <p:ext uri="{BB962C8B-B14F-4D97-AF65-F5344CB8AC3E}">
        <p14:creationId xmlns:p14="http://schemas.microsoft.com/office/powerpoint/2010/main" val="3709531075"/>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SVM Algorithm</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611975" y="1194787"/>
            <a:ext cx="6103457" cy="5225678"/>
          </a:xfrm>
        </p:spPr>
        <p:txBody>
          <a:bodyPr>
            <a:noAutofit/>
          </a:bodyPr>
          <a:lstStyle/>
          <a:p>
            <a:pPr algn="just"/>
            <a:r>
              <a:rPr lang="en-US" sz="2100" b="1" dirty="0">
                <a:latin typeface="Sylfaen" panose="010A0502050306030303" pitchFamily="18" charset="0"/>
              </a:rPr>
              <a:t>Soft Margin</a:t>
            </a:r>
          </a:p>
          <a:p>
            <a:pPr algn="just"/>
            <a:r>
              <a:rPr lang="en-US" sz="2100" dirty="0">
                <a:latin typeface="Sylfaen" panose="010A0502050306030303" pitchFamily="18" charset="0"/>
              </a:rPr>
              <a:t>It is also possible that the SVM model can have some percentage of error, meaning, misclassification of new data</a:t>
            </a:r>
          </a:p>
          <a:p>
            <a:pPr algn="just"/>
            <a:r>
              <a:rPr lang="en-US" sz="2100" dirty="0">
                <a:latin typeface="Sylfaen" panose="010A0502050306030303" pitchFamily="18" charset="0"/>
              </a:rPr>
              <a:t>This has to be integrated into our optimization function, </a:t>
            </a:r>
          </a:p>
          <a:p>
            <a:pPr algn="just"/>
            <a:endParaRPr lang="en-US" sz="2100" dirty="0">
              <a:latin typeface="Sylfaen" panose="010A0502050306030303" pitchFamily="18" charset="0"/>
            </a:endParaRPr>
          </a:p>
          <a:p>
            <a:pPr algn="just"/>
            <a:endParaRPr lang="en-US" sz="2100" dirty="0">
              <a:latin typeface="Sylfaen" panose="010A0502050306030303" pitchFamily="18" charset="0"/>
            </a:endParaRPr>
          </a:p>
          <a:p>
            <a:pPr algn="just"/>
            <a:r>
              <a:rPr lang="en-US" sz="2100" dirty="0">
                <a:latin typeface="Sylfaen" panose="010A0502050306030303" pitchFamily="18" charset="0"/>
              </a:rPr>
              <a:t>where </a:t>
            </a:r>
            <a:r>
              <a:rPr lang="en-US" sz="2100" i="1" dirty="0">
                <a:latin typeface="Sylfaen" panose="010A0502050306030303" pitchFamily="18" charset="0"/>
              </a:rPr>
              <a:t>c </a:t>
            </a:r>
            <a:r>
              <a:rPr lang="en-US" sz="2100" dirty="0">
                <a:latin typeface="Sylfaen" panose="010A0502050306030303" pitchFamily="18" charset="0"/>
              </a:rPr>
              <a:t>indicates the number of error points, in other words, the number of misclassified data points and summation of the distance between the marginal hyperplane and the misclassified data point.</a:t>
            </a:r>
          </a:p>
          <a:p>
            <a:pPr algn="just"/>
            <a:endParaRPr lang="en-US" sz="2100" dirty="0">
              <a:latin typeface="Sylfaen" panose="010A0502050306030303" pitchFamily="18" charset="0"/>
            </a:endParaRPr>
          </a:p>
          <a:p>
            <a:pPr marL="0" indent="0" algn="just">
              <a:buNone/>
            </a:pPr>
            <a:br>
              <a:rPr lang="en-US" sz="2100" dirty="0">
                <a:latin typeface="Sylfaen" panose="010A0502050306030303" pitchFamily="18" charset="0"/>
              </a:rPr>
            </a:br>
            <a:endParaRPr lang="en-US" sz="2100" b="1" dirty="0">
              <a:latin typeface="Sylfaen" panose="010A0502050306030303" pitchFamily="18" charset="0"/>
            </a:endParaRPr>
          </a:p>
        </p:txBody>
      </p:sp>
      <p:pic>
        <p:nvPicPr>
          <p:cNvPr id="11" name="Picture 10">
            <a:extLst>
              <a:ext uri="{FF2B5EF4-FFF2-40B4-BE49-F238E27FC236}">
                <a16:creationId xmlns:a16="http://schemas.microsoft.com/office/drawing/2014/main" id="{C35DBDE8-B429-4421-A9FF-7C67AA01E59D}"/>
              </a:ext>
            </a:extLst>
          </p:cNvPr>
          <p:cNvPicPr>
            <a:picLocks noChangeAspect="1"/>
          </p:cNvPicPr>
          <p:nvPr/>
        </p:nvPicPr>
        <p:blipFill>
          <a:blip r:embed="rId3"/>
          <a:stretch>
            <a:fillRect/>
          </a:stretch>
        </p:blipFill>
        <p:spPr>
          <a:xfrm>
            <a:off x="1339952" y="3330342"/>
            <a:ext cx="3133725" cy="757924"/>
          </a:xfrm>
          <a:prstGeom prst="rect">
            <a:avLst/>
          </a:prstGeom>
        </p:spPr>
      </p:pic>
      <p:pic>
        <p:nvPicPr>
          <p:cNvPr id="12" name="Picture 11">
            <a:extLst>
              <a:ext uri="{FF2B5EF4-FFF2-40B4-BE49-F238E27FC236}">
                <a16:creationId xmlns:a16="http://schemas.microsoft.com/office/drawing/2014/main" id="{8EA7A841-6244-456A-B87D-93F731569876}"/>
              </a:ext>
            </a:extLst>
          </p:cNvPr>
          <p:cNvPicPr>
            <a:picLocks noChangeAspect="1"/>
          </p:cNvPicPr>
          <p:nvPr/>
        </p:nvPicPr>
        <p:blipFill>
          <a:blip r:embed="rId4"/>
          <a:stretch>
            <a:fillRect/>
          </a:stretch>
        </p:blipFill>
        <p:spPr>
          <a:xfrm>
            <a:off x="7047271" y="1914525"/>
            <a:ext cx="4114800" cy="3028950"/>
          </a:xfrm>
          <a:prstGeom prst="rect">
            <a:avLst/>
          </a:prstGeom>
        </p:spPr>
      </p:pic>
    </p:spTree>
    <p:custDataLst>
      <p:tags r:id="rId1"/>
    </p:custDataLst>
    <p:extLst>
      <p:ext uri="{BB962C8B-B14F-4D97-AF65-F5344CB8AC3E}">
        <p14:creationId xmlns:p14="http://schemas.microsoft.com/office/powerpoint/2010/main" val="787971048"/>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Types of SVM</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265471" y="1267197"/>
            <a:ext cx="6145161" cy="5225678"/>
          </a:xfrm>
        </p:spPr>
        <p:txBody>
          <a:bodyPr>
            <a:noAutofit/>
          </a:bodyPr>
          <a:lstStyle/>
          <a:p>
            <a:pPr algn="just" fontAlgn="base"/>
            <a:r>
              <a:rPr lang="en-US" sz="2100" b="1" dirty="0">
                <a:latin typeface="Sylfaen" panose="010A0502050306030303" pitchFamily="18" charset="0"/>
              </a:rPr>
              <a:t>Linear SVM: </a:t>
            </a:r>
          </a:p>
          <a:p>
            <a:pPr algn="just" fontAlgn="base"/>
            <a:r>
              <a:rPr lang="en-US" sz="2100" dirty="0">
                <a:latin typeface="Sylfaen" panose="010A0502050306030303" pitchFamily="18" charset="0"/>
              </a:rPr>
              <a:t>Linear SVMs use a linear decision boundary to separate the data points of different classes. </a:t>
            </a:r>
          </a:p>
          <a:p>
            <a:pPr algn="just" fontAlgn="base"/>
            <a:r>
              <a:rPr lang="en-US" sz="2100" dirty="0">
                <a:latin typeface="Sylfaen" panose="010A0502050306030303" pitchFamily="18" charset="0"/>
              </a:rPr>
              <a:t>When the data can be precisely linearly separated, linear SVMs are very suitable. This means that a single straight line (in 2D) or a hyperplane (in higher dimensions) can entirely divide the data points into their respective classes. </a:t>
            </a:r>
          </a:p>
          <a:p>
            <a:pPr algn="just" fontAlgn="base"/>
            <a:r>
              <a:rPr lang="en-US" sz="2100" b="1" dirty="0">
                <a:latin typeface="Sylfaen" panose="010A0502050306030303" pitchFamily="18" charset="0"/>
              </a:rPr>
              <a:t>Non-Linear SVM:</a:t>
            </a:r>
            <a:r>
              <a:rPr lang="en-US" sz="2100" dirty="0">
                <a:latin typeface="Sylfaen" panose="010A0502050306030303" pitchFamily="18" charset="0"/>
              </a:rPr>
              <a:t> </a:t>
            </a:r>
          </a:p>
          <a:p>
            <a:pPr algn="just" fontAlgn="base"/>
            <a:r>
              <a:rPr lang="en-US" sz="2100" dirty="0">
                <a:latin typeface="Sylfaen" panose="010A0502050306030303" pitchFamily="18" charset="0"/>
              </a:rPr>
              <a:t>Non-Linear SVM can be used to classify data when it cannot be separated into two classes by a straight line (in the case of 2D). </a:t>
            </a:r>
          </a:p>
          <a:p>
            <a:pPr algn="just" fontAlgn="base"/>
            <a:r>
              <a:rPr lang="en-US" sz="2100" dirty="0">
                <a:latin typeface="Sylfaen" panose="010A0502050306030303" pitchFamily="18" charset="0"/>
              </a:rPr>
              <a:t>By using kernel functions, nonlinear SVMs can handle nonlinearly separable data. </a:t>
            </a:r>
          </a:p>
          <a:p>
            <a:pPr marL="0" indent="0" algn="just">
              <a:buNone/>
            </a:pPr>
            <a:br>
              <a:rPr lang="en-US" sz="2100" dirty="0">
                <a:latin typeface="Sylfaen" panose="010A0502050306030303" pitchFamily="18" charset="0"/>
              </a:rPr>
            </a:br>
            <a:endParaRPr lang="en-US" sz="2100" b="1" dirty="0">
              <a:latin typeface="Sylfaen" panose="010A0502050306030303" pitchFamily="18" charset="0"/>
            </a:endParaRPr>
          </a:p>
        </p:txBody>
      </p:sp>
      <p:pic>
        <p:nvPicPr>
          <p:cNvPr id="4" name="Picture 3">
            <a:extLst>
              <a:ext uri="{FF2B5EF4-FFF2-40B4-BE49-F238E27FC236}">
                <a16:creationId xmlns:a16="http://schemas.microsoft.com/office/drawing/2014/main" id="{FD28FF91-9279-483B-B2D3-17514ECE0968}"/>
              </a:ext>
            </a:extLst>
          </p:cNvPr>
          <p:cNvPicPr>
            <a:picLocks noChangeAspect="1"/>
          </p:cNvPicPr>
          <p:nvPr/>
        </p:nvPicPr>
        <p:blipFill>
          <a:blip r:embed="rId3"/>
          <a:stretch>
            <a:fillRect/>
          </a:stretch>
        </p:blipFill>
        <p:spPr>
          <a:xfrm>
            <a:off x="6410632" y="2026675"/>
            <a:ext cx="5329084" cy="2997610"/>
          </a:xfrm>
          <a:prstGeom prst="rect">
            <a:avLst/>
          </a:prstGeom>
        </p:spPr>
      </p:pic>
    </p:spTree>
    <p:custDataLst>
      <p:tags r:id="rId1"/>
    </p:custDataLst>
    <p:extLst>
      <p:ext uri="{BB962C8B-B14F-4D97-AF65-F5344CB8AC3E}">
        <p14:creationId xmlns:p14="http://schemas.microsoft.com/office/powerpoint/2010/main" val="1990016194"/>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1"/>
          <p:cNvPicPr preferRelativeResize="0"/>
          <p:nvPr/>
        </p:nvPicPr>
        <p:blipFill rotWithShape="1">
          <a:blip r:embed="rId3">
            <a:alphaModFix/>
          </a:blip>
          <a:srcRect r="7948"/>
          <a:stretch/>
        </p:blipFill>
        <p:spPr>
          <a:xfrm>
            <a:off x="173703" y="169520"/>
            <a:ext cx="5697708" cy="6622614"/>
          </a:xfrm>
          <a:prstGeom prst="rect">
            <a:avLst/>
          </a:prstGeom>
          <a:noFill/>
          <a:ln>
            <a:noFill/>
          </a:ln>
        </p:spPr>
      </p:pic>
      <p:pic>
        <p:nvPicPr>
          <p:cNvPr id="147" name="Google Shape;147;p11"/>
          <p:cNvPicPr preferRelativeResize="0"/>
          <p:nvPr/>
        </p:nvPicPr>
        <p:blipFill rotWithShape="1">
          <a:blip r:embed="rId4">
            <a:alphaModFix/>
          </a:blip>
          <a:srcRect/>
          <a:stretch/>
        </p:blipFill>
        <p:spPr>
          <a:xfrm>
            <a:off x="6540085" y="169520"/>
            <a:ext cx="5280613" cy="6592778"/>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Hinge Loss in SVM</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216310" y="1493339"/>
            <a:ext cx="6744929" cy="5225678"/>
          </a:xfrm>
        </p:spPr>
        <p:txBody>
          <a:bodyPr>
            <a:noAutofit/>
          </a:bodyPr>
          <a:lstStyle/>
          <a:p>
            <a:pPr algn="just" fontAlgn="base"/>
            <a:r>
              <a:rPr lang="en-US" sz="2100" dirty="0">
                <a:latin typeface="Sylfaen" panose="010A0502050306030303" pitchFamily="18" charset="0"/>
              </a:rPr>
              <a:t>Hinge loss is a function popularly used in support vector machine algorithms to measure the distance of data points from the decision boundary. This helps approximate the possibility of incorrect predictions and evaluate the model's performance. </a:t>
            </a:r>
          </a:p>
          <a:p>
            <a:pPr fontAlgn="base"/>
            <a:r>
              <a:rPr lang="en-US" sz="2100" dirty="0">
                <a:latin typeface="Sylfaen" panose="010A0502050306030303" pitchFamily="18" charset="0"/>
              </a:rPr>
              <a:t>Mathematically, Hinge loss for a data point can be represented as :</a:t>
            </a:r>
          </a:p>
          <a:p>
            <a:pPr fontAlgn="base"/>
            <a:r>
              <a:rPr lang="en-US" sz="2100" dirty="0">
                <a:latin typeface="Sylfaen" panose="010A0502050306030303" pitchFamily="18" charset="0"/>
              </a:rPr>
              <a:t>L(y, f(x))=max(0,1 –y ∗ f(x))</a:t>
            </a:r>
          </a:p>
          <a:p>
            <a:pPr fontAlgn="base"/>
            <a:r>
              <a:rPr lang="en-US" sz="2100" dirty="0">
                <a:latin typeface="Sylfaen" panose="010A0502050306030303" pitchFamily="18" charset="0"/>
              </a:rPr>
              <a:t>Here,</a:t>
            </a:r>
          </a:p>
          <a:p>
            <a:pPr fontAlgn="base"/>
            <a:r>
              <a:rPr lang="en-US" sz="2100" dirty="0">
                <a:latin typeface="Sylfaen" panose="010A0502050306030303" pitchFamily="18" charset="0"/>
              </a:rPr>
              <a:t>y- the actual class (-1 or 1)</a:t>
            </a:r>
          </a:p>
          <a:p>
            <a:pPr fontAlgn="base"/>
            <a:r>
              <a:rPr lang="en-US" sz="2100" dirty="0">
                <a:latin typeface="Sylfaen" panose="010A0502050306030303" pitchFamily="18" charset="0"/>
              </a:rPr>
              <a:t>f(x) – the output of the classifier for the datapoint</a:t>
            </a:r>
          </a:p>
          <a:p>
            <a:pPr algn="just" fontAlgn="base"/>
            <a:endParaRPr lang="en-US" sz="2100" dirty="0">
              <a:latin typeface="Sylfaen" panose="010A0502050306030303" pitchFamily="18" charset="0"/>
            </a:endParaRPr>
          </a:p>
        </p:txBody>
      </p:sp>
      <p:pic>
        <p:nvPicPr>
          <p:cNvPr id="5" name="Picture 4">
            <a:extLst>
              <a:ext uri="{FF2B5EF4-FFF2-40B4-BE49-F238E27FC236}">
                <a16:creationId xmlns:a16="http://schemas.microsoft.com/office/drawing/2014/main" id="{9A4B2BF8-D387-4099-AB51-5D75074BEEA6}"/>
              </a:ext>
            </a:extLst>
          </p:cNvPr>
          <p:cNvPicPr>
            <a:picLocks noChangeAspect="1"/>
          </p:cNvPicPr>
          <p:nvPr/>
        </p:nvPicPr>
        <p:blipFill>
          <a:blip r:embed="rId3"/>
          <a:stretch>
            <a:fillRect/>
          </a:stretch>
        </p:blipFill>
        <p:spPr>
          <a:xfrm>
            <a:off x="7121009" y="1383890"/>
            <a:ext cx="4812898" cy="2861341"/>
          </a:xfrm>
          <a:prstGeom prst="rect">
            <a:avLst/>
          </a:prstGeom>
        </p:spPr>
      </p:pic>
      <p:sp>
        <p:nvSpPr>
          <p:cNvPr id="6" name="Rectangle 5">
            <a:extLst>
              <a:ext uri="{FF2B5EF4-FFF2-40B4-BE49-F238E27FC236}">
                <a16:creationId xmlns:a16="http://schemas.microsoft.com/office/drawing/2014/main" id="{6105F412-4CB5-4983-8B97-2B0475590F77}"/>
              </a:ext>
            </a:extLst>
          </p:cNvPr>
          <p:cNvSpPr/>
          <p:nvPr/>
        </p:nvSpPr>
        <p:spPr>
          <a:xfrm>
            <a:off x="6772061" y="4597537"/>
            <a:ext cx="5314147" cy="923330"/>
          </a:xfrm>
          <a:prstGeom prst="rect">
            <a:avLst/>
          </a:prstGeom>
          <a:ln w="19050">
            <a:solidFill>
              <a:srgbClr val="C00000"/>
            </a:solidFill>
          </a:ln>
        </p:spPr>
        <p:txBody>
          <a:bodyPr wrap="none">
            <a:spAutoFit/>
          </a:bodyPr>
          <a:lstStyle/>
          <a:p>
            <a:pPr fontAlgn="base"/>
            <a:r>
              <a:rPr lang="en-US" b="1" dirty="0">
                <a:solidFill>
                  <a:srgbClr val="273239"/>
                </a:solidFill>
                <a:latin typeface="Nunito"/>
              </a:rPr>
              <a:t>Case 1 : Correct Classification and |y| ≥ 1 (blue)</a:t>
            </a:r>
          </a:p>
          <a:p>
            <a:pPr fontAlgn="base"/>
            <a:r>
              <a:rPr lang="en-US" b="1" dirty="0"/>
              <a:t>Case 2 : Correct Classification and |y| &lt; 1 (faded blue)</a:t>
            </a:r>
          </a:p>
          <a:p>
            <a:pPr fontAlgn="base"/>
            <a:r>
              <a:rPr lang="en-US" b="1" dirty="0"/>
              <a:t>Case 3: Incorrect Classification (Red)</a:t>
            </a:r>
          </a:p>
        </p:txBody>
      </p:sp>
    </p:spTree>
    <p:custDataLst>
      <p:tags r:id="rId1"/>
    </p:custDataLst>
    <p:extLst>
      <p:ext uri="{BB962C8B-B14F-4D97-AF65-F5344CB8AC3E}">
        <p14:creationId xmlns:p14="http://schemas.microsoft.com/office/powerpoint/2010/main" val="426388524"/>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12"/>
          <p:cNvPicPr preferRelativeResize="0"/>
          <p:nvPr/>
        </p:nvPicPr>
        <p:blipFill rotWithShape="1">
          <a:blip r:embed="rId3">
            <a:alphaModFix/>
          </a:blip>
          <a:srcRect b="46367"/>
          <a:stretch/>
        </p:blipFill>
        <p:spPr>
          <a:xfrm>
            <a:off x="532941" y="149254"/>
            <a:ext cx="10070889" cy="59788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3"/>
          <p:cNvPicPr preferRelativeResize="0"/>
          <p:nvPr/>
        </p:nvPicPr>
        <p:blipFill rotWithShape="1">
          <a:blip r:embed="rId3">
            <a:alphaModFix/>
          </a:blip>
          <a:srcRect t="54375" b="866"/>
          <a:stretch/>
        </p:blipFill>
        <p:spPr>
          <a:xfrm>
            <a:off x="673768" y="385012"/>
            <a:ext cx="10507579" cy="49730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9C1DCF-27A5-BF7D-277C-5819227CC8A0}"/>
              </a:ext>
            </a:extLst>
          </p:cNvPr>
          <p:cNvSpPr txBox="1"/>
          <p:nvPr/>
        </p:nvSpPr>
        <p:spPr>
          <a:xfrm>
            <a:off x="2906486" y="2365556"/>
            <a:ext cx="6096000" cy="590931"/>
          </a:xfrm>
          <a:prstGeom prst="rect">
            <a:avLst/>
          </a:prstGeom>
          <a:noFill/>
        </p:spPr>
        <p:txBody>
          <a:bodyPr wrap="square">
            <a:spAutoFit/>
          </a:bodyPr>
          <a:lstStyle/>
          <a:p>
            <a:pPr marL="0" marR="0" lvl="0" indent="0" algn="ctr" rtl="0">
              <a:lnSpc>
                <a:spcPct val="90000"/>
              </a:lnSpc>
              <a:spcBef>
                <a:spcPts val="0"/>
              </a:spcBef>
              <a:spcAft>
                <a:spcPts val="0"/>
              </a:spcAft>
              <a:buClr>
                <a:srgbClr val="000000"/>
              </a:buClr>
              <a:buSzPts val="4000"/>
              <a:buFont typeface="Times New Roman"/>
              <a:buNone/>
            </a:pPr>
            <a:r>
              <a:rPr lang="en-US" sz="3600" b="0" i="0" u="none" strike="noStrike" cap="none" dirty="0">
                <a:solidFill>
                  <a:srgbClr val="C00000"/>
                </a:solidFill>
                <a:latin typeface="American Typewriter" panose="02090604020004020304" pitchFamily="18" charset="77"/>
                <a:ea typeface="Times New Roman"/>
                <a:cs typeface="Times New Roman"/>
                <a:sym typeface="Times New Roman"/>
              </a:rPr>
              <a:t>Robust linear expression </a:t>
            </a:r>
            <a:endParaRPr lang="en-US" sz="3600" b="1" i="0" u="none" strike="noStrike" cap="none" dirty="0">
              <a:solidFill>
                <a:srgbClr val="C00000"/>
              </a:solidFill>
              <a:latin typeface="American Typewriter" panose="02090604020004020304" pitchFamily="18" charset="77"/>
              <a:ea typeface="Book Antiqua"/>
              <a:cs typeface="Book Antiqua"/>
              <a:sym typeface="Book Antiqua"/>
            </a:endParaRPr>
          </a:p>
        </p:txBody>
      </p:sp>
    </p:spTree>
    <p:extLst>
      <p:ext uri="{BB962C8B-B14F-4D97-AF65-F5344CB8AC3E}">
        <p14:creationId xmlns:p14="http://schemas.microsoft.com/office/powerpoint/2010/main" val="568804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2"/>
          <p:cNvPicPr preferRelativeResize="0"/>
          <p:nvPr/>
        </p:nvPicPr>
        <p:blipFill rotWithShape="1">
          <a:blip r:embed="rId3">
            <a:alphaModFix/>
          </a:blip>
          <a:srcRect/>
          <a:stretch/>
        </p:blipFill>
        <p:spPr>
          <a:xfrm>
            <a:off x="10607041" y="108242"/>
            <a:ext cx="1401224" cy="778021"/>
          </a:xfrm>
          <a:prstGeom prst="rect">
            <a:avLst/>
          </a:prstGeom>
          <a:noFill/>
          <a:ln>
            <a:noFill/>
          </a:ln>
        </p:spPr>
      </p:pic>
      <p:sp>
        <p:nvSpPr>
          <p:cNvPr id="93" name="Google Shape;93;p2"/>
          <p:cNvSpPr txBox="1"/>
          <p:nvPr/>
        </p:nvSpPr>
        <p:spPr>
          <a:xfrm>
            <a:off x="222738" y="2630660"/>
            <a:ext cx="12191999" cy="95660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1" i="0" u="none" strike="noStrike" cap="none">
              <a:solidFill>
                <a:srgbClr val="C00000"/>
              </a:solidFill>
              <a:latin typeface="Book Antiqua"/>
              <a:ea typeface="Book Antiqua"/>
              <a:cs typeface="Book Antiqua"/>
              <a:sym typeface="Book Antiqua"/>
            </a:endParaRPr>
          </a:p>
        </p:txBody>
      </p:sp>
      <p:sp>
        <p:nvSpPr>
          <p:cNvPr id="94" name="Google Shape;94;p2"/>
          <p:cNvSpPr txBox="1"/>
          <p:nvPr/>
        </p:nvSpPr>
        <p:spPr>
          <a:xfrm>
            <a:off x="-183734" y="323557"/>
            <a:ext cx="12191999" cy="95660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4000"/>
              <a:buFont typeface="Times New Roman"/>
              <a:buNone/>
            </a:pPr>
            <a:r>
              <a:rPr lang="en-US" sz="4000" b="0" i="0" u="none" strike="noStrike" cap="none" dirty="0">
                <a:solidFill>
                  <a:srgbClr val="000000"/>
                </a:solidFill>
                <a:latin typeface="Times New Roman"/>
                <a:ea typeface="Times New Roman"/>
                <a:cs typeface="Times New Roman"/>
                <a:sym typeface="Times New Roman"/>
              </a:rPr>
              <a:t>Robust linear expression </a:t>
            </a:r>
            <a:endParaRPr sz="4000" b="1" i="0" u="none" strike="noStrike" cap="none" dirty="0">
              <a:solidFill>
                <a:srgbClr val="C00000"/>
              </a:solidFill>
              <a:latin typeface="Book Antiqua"/>
              <a:ea typeface="Book Antiqua"/>
              <a:cs typeface="Book Antiqua"/>
              <a:sym typeface="Book Antiqua"/>
            </a:endParaRPr>
          </a:p>
        </p:txBody>
      </p:sp>
      <p:sp>
        <p:nvSpPr>
          <p:cNvPr id="95" name="Google Shape;95;p2"/>
          <p:cNvSpPr txBox="1"/>
          <p:nvPr/>
        </p:nvSpPr>
        <p:spPr>
          <a:xfrm>
            <a:off x="934065" y="2554295"/>
            <a:ext cx="10618838" cy="2677656"/>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Robust linear regression is designed to be less sensitive to outliers compared to traditional linear regression.</a:t>
            </a:r>
            <a:endParaRPr/>
          </a:p>
          <a:p>
            <a:pPr marL="457200" marR="0" lvl="0" indent="-457200" algn="just" rtl="0">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 Traditional linear regression minimizes the sum of squared residuals, which can be heavily influenced by outliers.</a:t>
            </a:r>
            <a:endParaRPr/>
          </a:p>
          <a:p>
            <a:pPr marL="457200" marR="0" lvl="0" indent="-457200" algn="just" rtl="0">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 Robust linear regression uses different techniques to mitigate the effect of outliers and produce a more reliable model.</a:t>
            </a: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3"/>
          <p:cNvPicPr preferRelativeResize="0">
            <a:picLocks noGrp="1"/>
          </p:cNvPicPr>
          <p:nvPr>
            <p:ph type="body" idx="1"/>
          </p:nvPr>
        </p:nvPicPr>
        <p:blipFill rotWithShape="1">
          <a:blip r:embed="rId3">
            <a:alphaModFix/>
          </a:blip>
          <a:srcRect/>
          <a:stretch/>
        </p:blipFill>
        <p:spPr>
          <a:xfrm>
            <a:off x="412707" y="268231"/>
            <a:ext cx="11661306" cy="2648320"/>
          </a:xfrm>
          <a:prstGeom prst="rect">
            <a:avLst/>
          </a:prstGeom>
          <a:noFill/>
          <a:ln>
            <a:noFill/>
          </a:ln>
        </p:spPr>
      </p:pic>
      <p:pic>
        <p:nvPicPr>
          <p:cNvPr id="101" name="Google Shape;101;p3"/>
          <p:cNvPicPr preferRelativeResize="0"/>
          <p:nvPr/>
        </p:nvPicPr>
        <p:blipFill rotWithShape="1">
          <a:blip r:embed="rId4">
            <a:alphaModFix/>
          </a:blip>
          <a:srcRect/>
          <a:stretch/>
        </p:blipFill>
        <p:spPr>
          <a:xfrm>
            <a:off x="728041" y="2916551"/>
            <a:ext cx="8907118" cy="3489113"/>
          </a:xfrm>
          <a:prstGeom prst="rect">
            <a:avLst/>
          </a:prstGeom>
          <a:noFill/>
          <a:ln>
            <a:noFill/>
          </a:ln>
        </p:spPr>
      </p:pic>
      <p:pic>
        <p:nvPicPr>
          <p:cNvPr id="102" name="Google Shape;102;p3"/>
          <p:cNvPicPr preferRelativeResize="0"/>
          <p:nvPr/>
        </p:nvPicPr>
        <p:blipFill rotWithShape="1">
          <a:blip r:embed="rId5">
            <a:alphaModFix/>
          </a:blip>
          <a:srcRect/>
          <a:stretch/>
        </p:blipFill>
        <p:spPr>
          <a:xfrm>
            <a:off x="10607041" y="108242"/>
            <a:ext cx="1401224" cy="7780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4"/>
          <p:cNvPicPr preferRelativeResize="0">
            <a:picLocks noGrp="1"/>
          </p:cNvPicPr>
          <p:nvPr>
            <p:ph type="body" idx="1"/>
          </p:nvPr>
        </p:nvPicPr>
        <p:blipFill rotWithShape="1">
          <a:blip r:embed="rId3">
            <a:alphaModFix/>
          </a:blip>
          <a:srcRect/>
          <a:stretch/>
        </p:blipFill>
        <p:spPr>
          <a:xfrm>
            <a:off x="1062050" y="1000175"/>
            <a:ext cx="8101500" cy="4131000"/>
          </a:xfrm>
          <a:prstGeom prst="rect">
            <a:avLst/>
          </a:prstGeom>
          <a:noFill/>
          <a:ln>
            <a:noFill/>
          </a:ln>
        </p:spPr>
      </p:pic>
      <p:pic>
        <p:nvPicPr>
          <p:cNvPr id="108" name="Google Shape;108;p4"/>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5"/>
          <p:cNvPicPr preferRelativeResize="0">
            <a:picLocks noGrp="1"/>
          </p:cNvPicPr>
          <p:nvPr>
            <p:ph type="body" idx="1"/>
          </p:nvPr>
        </p:nvPicPr>
        <p:blipFill rotWithShape="1">
          <a:blip r:embed="rId3">
            <a:alphaModFix/>
          </a:blip>
          <a:srcRect t="3277"/>
          <a:stretch/>
        </p:blipFill>
        <p:spPr>
          <a:xfrm>
            <a:off x="1638450" y="1130701"/>
            <a:ext cx="9127800" cy="3772500"/>
          </a:xfrm>
          <a:prstGeom prst="rect">
            <a:avLst/>
          </a:prstGeom>
          <a:noFill/>
          <a:ln>
            <a:noFill/>
          </a:ln>
        </p:spPr>
      </p:pic>
      <p:pic>
        <p:nvPicPr>
          <p:cNvPr id="114" name="Google Shape;114;p5"/>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6"/>
          <p:cNvPicPr preferRelativeResize="0">
            <a:picLocks noGrp="1"/>
          </p:cNvPicPr>
          <p:nvPr>
            <p:ph type="body" idx="1"/>
          </p:nvPr>
        </p:nvPicPr>
        <p:blipFill rotWithShape="1">
          <a:blip r:embed="rId3">
            <a:alphaModFix/>
          </a:blip>
          <a:srcRect/>
          <a:stretch/>
        </p:blipFill>
        <p:spPr>
          <a:xfrm>
            <a:off x="991375" y="479426"/>
            <a:ext cx="8721000" cy="4979400"/>
          </a:xfrm>
          <a:prstGeom prst="rect">
            <a:avLst/>
          </a:prstGeom>
          <a:noFill/>
          <a:ln>
            <a:noFill/>
          </a:ln>
        </p:spPr>
      </p:pic>
      <p:pic>
        <p:nvPicPr>
          <p:cNvPr id="120" name="Google Shape;120;p6"/>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802766-A6C7-A18A-9A31-328953813E83}"/>
              </a:ext>
            </a:extLst>
          </p:cNvPr>
          <p:cNvSpPr txBox="1"/>
          <p:nvPr/>
        </p:nvSpPr>
        <p:spPr>
          <a:xfrm>
            <a:off x="1317172" y="2068286"/>
            <a:ext cx="8969828" cy="646331"/>
          </a:xfrm>
          <a:prstGeom prst="rect">
            <a:avLst/>
          </a:prstGeom>
          <a:noFill/>
        </p:spPr>
        <p:txBody>
          <a:bodyPr wrap="square" rtlCol="0">
            <a:spAutoFit/>
          </a:bodyPr>
          <a:lstStyle/>
          <a:p>
            <a:r>
              <a:rPr lang="en-US" sz="3600" b="1" dirty="0">
                <a:solidFill>
                  <a:srgbClr val="C00000"/>
                </a:solidFill>
                <a:latin typeface="American Typewriter" panose="02090604020004020304" pitchFamily="18" charset="77"/>
                <a:ea typeface="Book Antiqua"/>
                <a:cs typeface="Book Antiqua"/>
                <a:sym typeface="Book Antiqua"/>
              </a:rPr>
              <a:t>Maximum Likelihood Estimation</a:t>
            </a:r>
            <a:endParaRPr lang="en-US" sz="3600" dirty="0">
              <a:latin typeface="American Typewriter" panose="02090604020004020304" pitchFamily="18" charset="77"/>
            </a:endParaRPr>
          </a:p>
        </p:txBody>
      </p:sp>
    </p:spTree>
    <p:extLst>
      <p:ext uri="{BB962C8B-B14F-4D97-AF65-F5344CB8AC3E}">
        <p14:creationId xmlns:p14="http://schemas.microsoft.com/office/powerpoint/2010/main" val="3912744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741C60-7BE2-5D6F-C661-81197E94ACC9}"/>
              </a:ext>
            </a:extLst>
          </p:cNvPr>
          <p:cNvSpPr txBox="1"/>
          <p:nvPr/>
        </p:nvSpPr>
        <p:spPr>
          <a:xfrm>
            <a:off x="2950029" y="2398212"/>
            <a:ext cx="6096000" cy="590931"/>
          </a:xfrm>
          <a:prstGeom prst="rect">
            <a:avLst/>
          </a:prstGeom>
          <a:noFill/>
        </p:spPr>
        <p:txBody>
          <a:bodyPr wrap="square">
            <a:spAutoFit/>
          </a:bodyPr>
          <a:lstStyle/>
          <a:p>
            <a:pPr marL="0" marR="0" lvl="0" indent="0" algn="ctr" rtl="0">
              <a:lnSpc>
                <a:spcPct val="90000"/>
              </a:lnSpc>
              <a:spcBef>
                <a:spcPts val="0"/>
              </a:spcBef>
              <a:spcAft>
                <a:spcPts val="0"/>
              </a:spcAft>
              <a:buClr>
                <a:srgbClr val="000000"/>
              </a:buClr>
              <a:buSzPts val="4000"/>
              <a:buFont typeface="Times New Roman"/>
              <a:buNone/>
            </a:pPr>
            <a:r>
              <a:rPr lang="en-US" sz="3600" b="0" i="0" u="none" strike="noStrike" cap="none" dirty="0">
                <a:solidFill>
                  <a:srgbClr val="C00000"/>
                </a:solidFill>
                <a:latin typeface="American Typewriter" panose="02090604020004020304" pitchFamily="18" charset="77"/>
                <a:ea typeface="Times New Roman"/>
                <a:cs typeface="Times New Roman"/>
                <a:sym typeface="Times New Roman"/>
              </a:rPr>
              <a:t>Robust linear expression </a:t>
            </a:r>
            <a:endParaRPr lang="en-US" sz="3600" b="1" i="0" u="none" strike="noStrike" cap="none" dirty="0">
              <a:solidFill>
                <a:srgbClr val="C00000"/>
              </a:solidFill>
              <a:latin typeface="American Typewriter" panose="02090604020004020304" pitchFamily="18" charset="77"/>
              <a:ea typeface="Book Antiqua"/>
              <a:cs typeface="Book Antiqua"/>
              <a:sym typeface="Book Antiqua"/>
            </a:endParaRPr>
          </a:p>
        </p:txBody>
      </p:sp>
    </p:spTree>
    <p:extLst>
      <p:ext uri="{BB962C8B-B14F-4D97-AF65-F5344CB8AC3E}">
        <p14:creationId xmlns:p14="http://schemas.microsoft.com/office/powerpoint/2010/main" val="4027115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None/>
            </a:pPr>
            <a:endParaRPr/>
          </a:p>
          <a:p>
            <a:pPr marL="228600" lvl="0" indent="-228600" algn="just"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Problem with MLE</a:t>
            </a:r>
            <a:r>
              <a:rPr lang="en-US">
                <a:latin typeface="Times New Roman"/>
                <a:ea typeface="Times New Roman"/>
                <a:cs typeface="Times New Roman"/>
                <a:sym typeface="Times New Roman"/>
              </a:rPr>
              <a:t>: Maximum Likelihood Estimation (MLE) can lead to overfitting because it finds the parameter values that best fit the training data, which may result in overly complex models, especially when the data is noisy.</a:t>
            </a:r>
            <a:endParaRPr/>
          </a:p>
          <a:p>
            <a:pPr marL="228600" lvl="0" indent="-228600" algn="just"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Gaussian Prior</a:t>
            </a:r>
            <a:r>
              <a:rPr lang="en-US">
                <a:latin typeface="Times New Roman"/>
                <a:ea typeface="Times New Roman"/>
                <a:cs typeface="Times New Roman"/>
                <a:sym typeface="Times New Roman"/>
              </a:rPr>
              <a:t>: To mitigate overfitting, ridge regression uses Maximum A Posteriori (MAP) estimation with a Gaussian prior on the parameters. The Gaussian prior assumes that the parameters should be small, which helps to create smoother, less complex models.</a:t>
            </a:r>
            <a:endParaRPr/>
          </a:p>
          <a:p>
            <a:pPr marL="228600" lvl="0" indent="-50800" algn="l" rtl="0">
              <a:lnSpc>
                <a:spcPct val="90000"/>
              </a:lnSpc>
              <a:spcBef>
                <a:spcPts val="1000"/>
              </a:spcBef>
              <a:spcAft>
                <a:spcPts val="0"/>
              </a:spcAft>
              <a:buClr>
                <a:schemeClr val="dk1"/>
              </a:buClr>
              <a:buSzPts val="2800"/>
              <a:buNone/>
            </a:pPr>
            <a:endParaRPr/>
          </a:p>
        </p:txBody>
      </p:sp>
      <p:pic>
        <p:nvPicPr>
          <p:cNvPr id="126" name="Google Shape;126;p7"/>
          <p:cNvPicPr preferRelativeResize="0"/>
          <p:nvPr/>
        </p:nvPicPr>
        <p:blipFill rotWithShape="1">
          <a:blip r:embed="rId3">
            <a:alphaModFix/>
          </a:blip>
          <a:srcRect/>
          <a:stretch/>
        </p:blipFill>
        <p:spPr>
          <a:xfrm>
            <a:off x="10607041" y="108242"/>
            <a:ext cx="1401224" cy="778021"/>
          </a:xfrm>
          <a:prstGeom prst="rect">
            <a:avLst/>
          </a:prstGeom>
          <a:noFill/>
          <a:ln>
            <a:noFill/>
          </a:ln>
        </p:spPr>
      </p:pic>
      <p:sp>
        <p:nvSpPr>
          <p:cNvPr id="127" name="Google Shape;127;p7"/>
          <p:cNvSpPr txBox="1"/>
          <p:nvPr/>
        </p:nvSpPr>
        <p:spPr>
          <a:xfrm>
            <a:off x="737418" y="701597"/>
            <a:ext cx="796412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none" strike="noStrike" cap="none" dirty="0">
                <a:solidFill>
                  <a:srgbClr val="000000"/>
                </a:solidFill>
                <a:latin typeface="Times New Roman"/>
                <a:ea typeface="Times New Roman"/>
                <a:cs typeface="Times New Roman"/>
                <a:sym typeface="Times New Roman"/>
              </a:rPr>
              <a:t>Ridge regression</a:t>
            </a:r>
            <a:endParaRPr sz="3600" dirty="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8"/>
          <p:cNvPicPr preferRelativeResize="0">
            <a:picLocks noGrp="1"/>
          </p:cNvPicPr>
          <p:nvPr>
            <p:ph type="body" idx="1"/>
          </p:nvPr>
        </p:nvPicPr>
        <p:blipFill rotWithShape="1">
          <a:blip r:embed="rId3">
            <a:alphaModFix/>
          </a:blip>
          <a:srcRect t="27127"/>
          <a:stretch/>
        </p:blipFill>
        <p:spPr>
          <a:xfrm>
            <a:off x="544286" y="500743"/>
            <a:ext cx="10011589" cy="6063107"/>
          </a:xfrm>
          <a:prstGeom prst="rect">
            <a:avLst/>
          </a:prstGeom>
          <a:noFill/>
          <a:ln>
            <a:noFill/>
          </a:ln>
        </p:spPr>
      </p:pic>
      <p:pic>
        <p:nvPicPr>
          <p:cNvPr id="133" name="Google Shape;133;p8"/>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9"/>
          <p:cNvPicPr preferRelativeResize="0">
            <a:picLocks noGrp="1"/>
          </p:cNvPicPr>
          <p:nvPr>
            <p:ph type="body" idx="1"/>
          </p:nvPr>
        </p:nvPicPr>
        <p:blipFill rotWithShape="1">
          <a:blip r:embed="rId3">
            <a:alphaModFix/>
          </a:blip>
          <a:srcRect/>
          <a:stretch/>
        </p:blipFill>
        <p:spPr>
          <a:xfrm>
            <a:off x="183735" y="403122"/>
            <a:ext cx="11437993" cy="6135329"/>
          </a:xfrm>
          <a:prstGeom prst="rect">
            <a:avLst/>
          </a:prstGeom>
          <a:noFill/>
          <a:ln>
            <a:noFill/>
          </a:ln>
        </p:spPr>
      </p:pic>
      <p:pic>
        <p:nvPicPr>
          <p:cNvPr id="139" name="Google Shape;139;p9"/>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A634D-B0F7-9E60-A441-91EAF63212AD}"/>
              </a:ext>
            </a:extLst>
          </p:cNvPr>
          <p:cNvSpPr txBox="1"/>
          <p:nvPr/>
        </p:nvSpPr>
        <p:spPr>
          <a:xfrm>
            <a:off x="3048000" y="2133992"/>
            <a:ext cx="6096000" cy="646331"/>
          </a:xfrm>
          <a:prstGeom prst="rect">
            <a:avLst/>
          </a:prstGeom>
          <a:noFill/>
        </p:spPr>
        <p:txBody>
          <a:bodyPr wrap="square">
            <a:spAutoFit/>
          </a:bodyPr>
          <a:lstStyle/>
          <a:p>
            <a:r>
              <a:rPr lang="en-US" sz="3600" dirty="0">
                <a:solidFill>
                  <a:srgbClr val="C00000"/>
                </a:solidFill>
                <a:latin typeface="American Typewriter" panose="02090604020004020304" pitchFamily="18" charset="77"/>
                <a:ea typeface="Times New Roman"/>
                <a:cs typeface="Times New Roman"/>
                <a:sym typeface="Times New Roman"/>
              </a:rPr>
              <a:t>Bayesian linear regression</a:t>
            </a:r>
            <a:endParaRPr lang="en-US" sz="3600" dirty="0">
              <a:solidFill>
                <a:srgbClr val="C00000"/>
              </a:solidFill>
              <a:latin typeface="American Typewriter" panose="02090604020004020304" pitchFamily="18" charset="77"/>
            </a:endParaRPr>
          </a:p>
        </p:txBody>
      </p:sp>
    </p:spTree>
    <p:extLst>
      <p:ext uri="{BB962C8B-B14F-4D97-AF65-F5344CB8AC3E}">
        <p14:creationId xmlns:p14="http://schemas.microsoft.com/office/powerpoint/2010/main" val="1204201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Bayesian linear regression extends the traditional linear regression framework by incorporating prior beliefs about the parameters, resulting in a full posterior distribution for the parameters. This approach offers several advantages, including better handling of uncertainty and robustness to overfitting.</a:t>
            </a:r>
            <a:endParaRPr>
              <a:latin typeface="Times New Roman"/>
              <a:ea typeface="Times New Roman"/>
              <a:cs typeface="Times New Roman"/>
              <a:sym typeface="Times New Roman"/>
            </a:endParaRPr>
          </a:p>
        </p:txBody>
      </p:sp>
      <p:sp>
        <p:nvSpPr>
          <p:cNvPr id="145" name="Google Shape;145;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dirty="0">
                <a:latin typeface="Times New Roman"/>
                <a:ea typeface="Times New Roman"/>
                <a:cs typeface="Times New Roman"/>
                <a:sym typeface="Times New Roman"/>
              </a:rPr>
              <a:t>Bayesian linear regression</a:t>
            </a:r>
            <a:endParaRPr sz="3600" dirty="0">
              <a:latin typeface="Times New Roman"/>
              <a:ea typeface="Times New Roman"/>
              <a:cs typeface="Times New Roman"/>
              <a:sym typeface="Times New Roman"/>
            </a:endParaRPr>
          </a:p>
        </p:txBody>
      </p:sp>
      <p:pic>
        <p:nvPicPr>
          <p:cNvPr id="146" name="Google Shape;146;p10"/>
          <p:cNvPicPr preferRelativeResize="0"/>
          <p:nvPr/>
        </p:nvPicPr>
        <p:blipFill rotWithShape="1">
          <a:blip r:embed="rId3">
            <a:alphaModFix/>
          </a:blip>
          <a:srcRect/>
          <a:stretch/>
        </p:blipFill>
        <p:spPr>
          <a:xfrm>
            <a:off x="10607041" y="108242"/>
            <a:ext cx="1401224" cy="7780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1"/>
          <p:cNvPicPr preferRelativeResize="0"/>
          <p:nvPr/>
        </p:nvPicPr>
        <p:blipFill rotWithShape="1">
          <a:blip r:embed="rId3">
            <a:alphaModFix/>
          </a:blip>
          <a:srcRect/>
          <a:stretch/>
        </p:blipFill>
        <p:spPr>
          <a:xfrm>
            <a:off x="10607041" y="108242"/>
            <a:ext cx="1401224" cy="778021"/>
          </a:xfrm>
          <a:prstGeom prst="rect">
            <a:avLst/>
          </a:prstGeom>
          <a:noFill/>
          <a:ln>
            <a:noFill/>
          </a:ln>
        </p:spPr>
      </p:pic>
      <p:pic>
        <p:nvPicPr>
          <p:cNvPr id="152" name="Google Shape;152;p11"/>
          <p:cNvPicPr preferRelativeResize="0"/>
          <p:nvPr/>
        </p:nvPicPr>
        <p:blipFill rotWithShape="1">
          <a:blip r:embed="rId4">
            <a:alphaModFix/>
          </a:blip>
          <a:srcRect/>
          <a:stretch/>
        </p:blipFill>
        <p:spPr>
          <a:xfrm>
            <a:off x="983227" y="886264"/>
            <a:ext cx="9090016" cy="43641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2"/>
          <p:cNvPicPr preferRelativeResize="0">
            <a:picLocks noGrp="1"/>
          </p:cNvPicPr>
          <p:nvPr>
            <p:ph type="body" idx="1"/>
          </p:nvPr>
        </p:nvPicPr>
        <p:blipFill rotWithShape="1">
          <a:blip r:embed="rId3">
            <a:alphaModFix/>
          </a:blip>
          <a:srcRect/>
          <a:stretch/>
        </p:blipFill>
        <p:spPr>
          <a:xfrm>
            <a:off x="1717588" y="886263"/>
            <a:ext cx="9213023" cy="4402429"/>
          </a:xfrm>
          <a:prstGeom prst="rect">
            <a:avLst/>
          </a:prstGeom>
          <a:noFill/>
          <a:ln>
            <a:noFill/>
          </a:ln>
        </p:spPr>
      </p:pic>
      <p:pic>
        <p:nvPicPr>
          <p:cNvPr id="158" name="Google Shape;158;p12"/>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3"/>
          <p:cNvPicPr preferRelativeResize="0">
            <a:picLocks noGrp="1"/>
          </p:cNvPicPr>
          <p:nvPr>
            <p:ph type="body" idx="1"/>
          </p:nvPr>
        </p:nvPicPr>
        <p:blipFill rotWithShape="1">
          <a:blip r:embed="rId3">
            <a:alphaModFix/>
          </a:blip>
          <a:srcRect/>
          <a:stretch/>
        </p:blipFill>
        <p:spPr>
          <a:xfrm>
            <a:off x="235974" y="766916"/>
            <a:ext cx="10199269" cy="5211097"/>
          </a:xfrm>
          <a:prstGeom prst="rect">
            <a:avLst/>
          </a:prstGeom>
          <a:noFill/>
          <a:ln>
            <a:noFill/>
          </a:ln>
        </p:spPr>
      </p:pic>
      <p:pic>
        <p:nvPicPr>
          <p:cNvPr id="164" name="Google Shape;164;p13"/>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14"/>
          <p:cNvPicPr preferRelativeResize="0">
            <a:picLocks noGrp="1"/>
          </p:cNvPicPr>
          <p:nvPr>
            <p:ph type="body" idx="1"/>
          </p:nvPr>
        </p:nvPicPr>
        <p:blipFill rotWithShape="1">
          <a:blip r:embed="rId3">
            <a:alphaModFix/>
          </a:blip>
          <a:srcRect/>
          <a:stretch/>
        </p:blipFill>
        <p:spPr>
          <a:xfrm>
            <a:off x="550606" y="983226"/>
            <a:ext cx="10284542" cy="5193737"/>
          </a:xfrm>
          <a:prstGeom prst="rect">
            <a:avLst/>
          </a:prstGeom>
          <a:noFill/>
          <a:ln>
            <a:noFill/>
          </a:ln>
        </p:spPr>
      </p:pic>
      <p:pic>
        <p:nvPicPr>
          <p:cNvPr id="170" name="Google Shape;170;p14"/>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title"/>
          </p:nvPr>
        </p:nvSpPr>
        <p:spPr>
          <a:xfrm>
            <a:off x="2022422" y="209862"/>
            <a:ext cx="7211518" cy="3159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2600"/>
              <a:buFont typeface="Book Antiqua"/>
              <a:buNone/>
            </a:pPr>
            <a:r>
              <a:rPr lang="en-US" sz="2600" b="1" dirty="0">
                <a:solidFill>
                  <a:srgbClr val="C00000"/>
                </a:solidFill>
                <a:latin typeface="Book Antiqua"/>
                <a:ea typeface="Book Antiqua"/>
                <a:cs typeface="Book Antiqua"/>
                <a:sym typeface="Book Antiqua"/>
              </a:rPr>
              <a:t>Maximum Likelihood Estimation</a:t>
            </a:r>
            <a:endParaRPr dirty="0">
              <a:solidFill>
                <a:srgbClr val="C00000"/>
              </a:solidFill>
            </a:endParaRPr>
          </a:p>
        </p:txBody>
      </p:sp>
      <p:sp>
        <p:nvSpPr>
          <p:cNvPr id="92" name="Google Shape;92;p2"/>
          <p:cNvSpPr txBox="1">
            <a:spLocks noGrp="1"/>
          </p:cNvSpPr>
          <p:nvPr>
            <p:ph type="body" idx="1"/>
          </p:nvPr>
        </p:nvSpPr>
        <p:spPr>
          <a:xfrm>
            <a:off x="814467" y="716351"/>
            <a:ext cx="10053402" cy="5931787"/>
          </a:xfrm>
          <a:prstGeom prst="rect">
            <a:avLst/>
          </a:prstGeom>
          <a:noFill/>
          <a:ln>
            <a:noFill/>
          </a:ln>
        </p:spPr>
        <p:txBody>
          <a:bodyPr spcFirstLastPara="1" wrap="square" lIns="91425" tIns="45700" rIns="91425" bIns="45700" anchor="t" anchorCtr="0">
            <a:noAutofit/>
          </a:bodyPr>
          <a:lstStyle/>
          <a:p>
            <a:pPr marL="228600" lvl="0" indent="-228600" algn="l" rtl="0">
              <a:lnSpc>
                <a:spcPct val="112000"/>
              </a:lnSpc>
              <a:spcBef>
                <a:spcPts val="0"/>
              </a:spcBef>
              <a:spcAft>
                <a:spcPts val="0"/>
              </a:spcAft>
              <a:buClr>
                <a:srgbClr val="000000"/>
              </a:buClr>
              <a:buSzPts val="2000"/>
              <a:buChar char="•"/>
            </a:pPr>
            <a:r>
              <a:rPr lang="en-US" sz="2000" dirty="0">
                <a:solidFill>
                  <a:srgbClr val="000000"/>
                </a:solidFill>
                <a:highlight>
                  <a:srgbClr val="FFFFFF"/>
                </a:highlight>
                <a:latin typeface="Book Antiqua"/>
                <a:ea typeface="Book Antiqua"/>
                <a:cs typeface="Book Antiqua"/>
                <a:sym typeface="Book Antiqua"/>
              </a:rPr>
              <a:t>Maximum Likelihood Estimation (MLE) is a statistical method used to estimate the parameters of a probability distribution that best describe a given dataset.</a:t>
            </a:r>
            <a:endParaRPr dirty="0"/>
          </a:p>
          <a:p>
            <a:pPr marL="228600" lvl="0" indent="-228600" algn="l" rtl="0">
              <a:lnSpc>
                <a:spcPct val="112000"/>
              </a:lnSpc>
              <a:spcBef>
                <a:spcPts val="0"/>
              </a:spcBef>
              <a:spcAft>
                <a:spcPts val="0"/>
              </a:spcAft>
              <a:buClr>
                <a:srgbClr val="000000"/>
              </a:buClr>
              <a:buSzPts val="2000"/>
              <a:buChar char="•"/>
            </a:pPr>
            <a:r>
              <a:rPr lang="en-US" sz="2000" dirty="0">
                <a:solidFill>
                  <a:srgbClr val="000000"/>
                </a:solidFill>
                <a:highlight>
                  <a:srgbClr val="FFFFFF"/>
                </a:highlight>
                <a:latin typeface="Book Antiqua"/>
                <a:ea typeface="Book Antiqua"/>
                <a:cs typeface="Book Antiqua"/>
                <a:sym typeface="Book Antiqua"/>
              </a:rPr>
              <a:t>To analyze the data provided, we need to identify  the distribution from which we have obtained data. </a:t>
            </a:r>
            <a:endParaRPr dirty="0"/>
          </a:p>
          <a:p>
            <a:pPr marL="228600" lvl="0" indent="-228600" algn="l" rtl="0">
              <a:lnSpc>
                <a:spcPct val="112000"/>
              </a:lnSpc>
              <a:spcBef>
                <a:spcPts val="0"/>
              </a:spcBef>
              <a:spcAft>
                <a:spcPts val="0"/>
              </a:spcAft>
              <a:buClr>
                <a:srgbClr val="000000"/>
              </a:buClr>
              <a:buSzPts val="2000"/>
              <a:buChar char="•"/>
            </a:pPr>
            <a:r>
              <a:rPr lang="en-US" sz="2000" dirty="0">
                <a:solidFill>
                  <a:srgbClr val="000000"/>
                </a:solidFill>
                <a:highlight>
                  <a:srgbClr val="FFFFFF"/>
                </a:highlight>
                <a:latin typeface="Book Antiqua"/>
                <a:ea typeface="Book Antiqua"/>
                <a:cs typeface="Book Antiqua"/>
                <a:sym typeface="Book Antiqua"/>
              </a:rPr>
              <a:t>Next,  use data to find the parameters of our distribution. A parameter is a numerical characteristic of a distribution.</a:t>
            </a:r>
            <a:endParaRPr dirty="0"/>
          </a:p>
          <a:p>
            <a:pPr marL="228600" lvl="0" indent="-228600" algn="l" rtl="0">
              <a:lnSpc>
                <a:spcPct val="112000"/>
              </a:lnSpc>
              <a:spcBef>
                <a:spcPts val="0"/>
              </a:spcBef>
              <a:spcAft>
                <a:spcPts val="0"/>
              </a:spcAft>
              <a:buClr>
                <a:srgbClr val="000000"/>
              </a:buClr>
              <a:buSzPts val="2000"/>
              <a:buChar char="•"/>
            </a:pPr>
            <a:r>
              <a:rPr lang="en-US" sz="2000" dirty="0">
                <a:solidFill>
                  <a:srgbClr val="000000"/>
                </a:solidFill>
                <a:highlight>
                  <a:srgbClr val="FFFFFF"/>
                </a:highlight>
                <a:latin typeface="Book Antiqua"/>
                <a:ea typeface="Book Antiqua"/>
                <a:cs typeface="Book Antiqua"/>
                <a:sym typeface="Book Antiqua"/>
              </a:rPr>
              <a:t>Example Distribution and their parameters: </a:t>
            </a:r>
            <a:endParaRPr dirty="0"/>
          </a:p>
          <a:p>
            <a:pPr marL="1143000" lvl="2" indent="-228600" algn="l" rtl="0">
              <a:lnSpc>
                <a:spcPct val="112000"/>
              </a:lnSpc>
              <a:spcBef>
                <a:spcPts val="0"/>
              </a:spcBef>
              <a:spcAft>
                <a:spcPts val="0"/>
              </a:spcAft>
              <a:buClr>
                <a:srgbClr val="000000"/>
              </a:buClr>
              <a:buSzPts val="1200"/>
              <a:buChar char="•"/>
            </a:pPr>
            <a:r>
              <a:rPr lang="en-US" sz="1200" dirty="0">
                <a:solidFill>
                  <a:srgbClr val="000000"/>
                </a:solidFill>
                <a:highlight>
                  <a:srgbClr val="FFFFFF"/>
                </a:highlight>
                <a:latin typeface="Book Antiqua"/>
                <a:ea typeface="Book Antiqua"/>
                <a:cs typeface="Book Antiqua"/>
                <a:sym typeface="Book Antiqua"/>
              </a:rPr>
              <a:t> </a:t>
            </a:r>
            <a:r>
              <a:rPr lang="en-US" sz="1800" dirty="0">
                <a:solidFill>
                  <a:srgbClr val="000000"/>
                </a:solidFill>
                <a:highlight>
                  <a:srgbClr val="FFFFFF"/>
                </a:highlight>
                <a:latin typeface="Book Antiqua"/>
                <a:ea typeface="Book Antiqua"/>
                <a:cs typeface="Book Antiqua"/>
                <a:sym typeface="Book Antiqua"/>
              </a:rPr>
              <a:t>Normal distributions -  mean (µ) &amp; variance (σ2) </a:t>
            </a:r>
            <a:endParaRPr dirty="0"/>
          </a:p>
          <a:p>
            <a:pPr marL="1143000" lvl="2" indent="-228600" algn="l" rtl="0">
              <a:lnSpc>
                <a:spcPct val="112000"/>
              </a:lnSpc>
              <a:spcBef>
                <a:spcPts val="0"/>
              </a:spcBef>
              <a:spcAft>
                <a:spcPts val="0"/>
              </a:spcAft>
              <a:buClr>
                <a:srgbClr val="000000"/>
              </a:buClr>
              <a:buSzPts val="1800"/>
              <a:buChar char="•"/>
            </a:pPr>
            <a:r>
              <a:rPr lang="en-US" sz="1800" dirty="0">
                <a:solidFill>
                  <a:srgbClr val="000000"/>
                </a:solidFill>
                <a:highlight>
                  <a:srgbClr val="FFFFFF"/>
                </a:highlight>
                <a:latin typeface="Book Antiqua"/>
                <a:ea typeface="Book Antiqua"/>
                <a:cs typeface="Book Antiqua"/>
                <a:sym typeface="Book Antiqua"/>
              </a:rPr>
              <a:t>Binomial distributions –</a:t>
            </a:r>
            <a:r>
              <a:rPr lang="en-US" sz="1800" dirty="0" err="1">
                <a:solidFill>
                  <a:srgbClr val="000000"/>
                </a:solidFill>
                <a:highlight>
                  <a:srgbClr val="FFFFFF"/>
                </a:highlight>
                <a:latin typeface="Book Antiqua"/>
                <a:ea typeface="Book Antiqua"/>
                <a:cs typeface="Book Antiqua"/>
                <a:sym typeface="Book Antiqua"/>
              </a:rPr>
              <a:t>no.of</a:t>
            </a:r>
            <a:r>
              <a:rPr lang="en-US" sz="1800" dirty="0">
                <a:solidFill>
                  <a:srgbClr val="000000"/>
                </a:solidFill>
                <a:highlight>
                  <a:srgbClr val="FFFFFF"/>
                </a:highlight>
                <a:latin typeface="Book Antiqua"/>
                <a:ea typeface="Book Antiqua"/>
                <a:cs typeface="Book Antiqua"/>
                <a:sym typeface="Book Antiqua"/>
              </a:rPr>
              <a:t> trials (n) &amp; probability of success (p) </a:t>
            </a:r>
            <a:endParaRPr dirty="0"/>
          </a:p>
          <a:p>
            <a:pPr marL="1143000" lvl="2" indent="-228600" algn="l" rtl="0">
              <a:lnSpc>
                <a:spcPct val="112000"/>
              </a:lnSpc>
              <a:spcBef>
                <a:spcPts val="0"/>
              </a:spcBef>
              <a:spcAft>
                <a:spcPts val="0"/>
              </a:spcAft>
              <a:buClr>
                <a:srgbClr val="000000"/>
              </a:buClr>
              <a:buSzPts val="1800"/>
              <a:buChar char="•"/>
            </a:pPr>
            <a:r>
              <a:rPr lang="en-US" sz="1800" dirty="0">
                <a:solidFill>
                  <a:srgbClr val="000000"/>
                </a:solidFill>
                <a:highlight>
                  <a:srgbClr val="FFFFFF"/>
                </a:highlight>
                <a:latin typeface="Book Antiqua"/>
                <a:ea typeface="Book Antiqua"/>
                <a:cs typeface="Book Antiqua"/>
                <a:sym typeface="Book Antiqua"/>
              </a:rPr>
              <a:t>Gamma distributions - shape (k) and scale (</a:t>
            </a:r>
            <a:r>
              <a:rPr lang="en-US" sz="1800" dirty="0" err="1">
                <a:solidFill>
                  <a:srgbClr val="000000"/>
                </a:solidFill>
                <a:highlight>
                  <a:srgbClr val="FFFFFF"/>
                </a:highlight>
                <a:latin typeface="Book Antiqua"/>
                <a:ea typeface="Book Antiqua"/>
                <a:cs typeface="Book Antiqua"/>
                <a:sym typeface="Book Antiqua"/>
              </a:rPr>
              <a:t>θ</a:t>
            </a:r>
            <a:r>
              <a:rPr lang="en-US" sz="1800" dirty="0">
                <a:solidFill>
                  <a:srgbClr val="000000"/>
                </a:solidFill>
                <a:highlight>
                  <a:srgbClr val="FFFFFF"/>
                </a:highlight>
                <a:latin typeface="Book Antiqua"/>
                <a:ea typeface="Book Antiqua"/>
                <a:cs typeface="Book Antiqua"/>
                <a:sym typeface="Book Antiqua"/>
              </a:rPr>
              <a:t>) </a:t>
            </a:r>
            <a:endParaRPr dirty="0"/>
          </a:p>
          <a:p>
            <a:pPr marL="1143000" lvl="2" indent="-228600" algn="l" rtl="0">
              <a:lnSpc>
                <a:spcPct val="112000"/>
              </a:lnSpc>
              <a:spcBef>
                <a:spcPts val="0"/>
              </a:spcBef>
              <a:spcAft>
                <a:spcPts val="0"/>
              </a:spcAft>
              <a:buClr>
                <a:srgbClr val="000000"/>
              </a:buClr>
              <a:buSzPts val="1800"/>
              <a:buChar char="•"/>
            </a:pPr>
            <a:r>
              <a:rPr lang="en-US" sz="1800" dirty="0">
                <a:solidFill>
                  <a:srgbClr val="000000"/>
                </a:solidFill>
                <a:highlight>
                  <a:srgbClr val="FFFFFF"/>
                </a:highlight>
                <a:latin typeface="Book Antiqua"/>
                <a:ea typeface="Book Antiqua"/>
                <a:cs typeface="Book Antiqua"/>
                <a:sym typeface="Book Antiqua"/>
              </a:rPr>
              <a:t>Exponential distributions - inverse mean (</a:t>
            </a:r>
            <a:r>
              <a:rPr lang="en-US" sz="1800" dirty="0" err="1">
                <a:solidFill>
                  <a:srgbClr val="000000"/>
                </a:solidFill>
                <a:highlight>
                  <a:srgbClr val="FFFFFF"/>
                </a:highlight>
                <a:latin typeface="Book Antiqua"/>
                <a:ea typeface="Book Antiqua"/>
                <a:cs typeface="Book Antiqua"/>
                <a:sym typeface="Book Antiqua"/>
              </a:rPr>
              <a:t>λ</a:t>
            </a:r>
            <a:r>
              <a:rPr lang="en-US" sz="1800" dirty="0">
                <a:solidFill>
                  <a:srgbClr val="000000"/>
                </a:solidFill>
                <a:highlight>
                  <a:srgbClr val="FFFFFF"/>
                </a:highlight>
                <a:latin typeface="Book Antiqua"/>
                <a:ea typeface="Book Antiqua"/>
                <a:cs typeface="Book Antiqua"/>
                <a:sym typeface="Book Antiqua"/>
              </a:rPr>
              <a:t>).</a:t>
            </a:r>
            <a:endParaRPr dirty="0"/>
          </a:p>
          <a:p>
            <a:pPr marL="225425" lvl="2" indent="-165100" algn="l" rtl="0">
              <a:lnSpc>
                <a:spcPct val="112000"/>
              </a:lnSpc>
              <a:spcBef>
                <a:spcPts val="0"/>
              </a:spcBef>
              <a:spcAft>
                <a:spcPts val="0"/>
              </a:spcAft>
              <a:buClr>
                <a:srgbClr val="000000"/>
              </a:buClr>
              <a:buSzPts val="2000"/>
              <a:buChar char="•"/>
            </a:pPr>
            <a:r>
              <a:rPr lang="en-US" dirty="0">
                <a:solidFill>
                  <a:srgbClr val="000000"/>
                </a:solidFill>
                <a:highlight>
                  <a:srgbClr val="FFFFFF"/>
                </a:highlight>
                <a:latin typeface="Book Antiqua"/>
                <a:ea typeface="Book Antiqua"/>
                <a:cs typeface="Book Antiqua"/>
                <a:sym typeface="Book Antiqua"/>
              </a:rPr>
              <a:t> These parameters are vital for understanding the size, shape, spread, and other properties of a distribution. </a:t>
            </a:r>
            <a:endParaRPr dirty="0"/>
          </a:p>
          <a:p>
            <a:pPr marL="225425" lvl="2" indent="-165100" algn="l" rtl="0">
              <a:lnSpc>
                <a:spcPct val="112000"/>
              </a:lnSpc>
              <a:spcBef>
                <a:spcPts val="0"/>
              </a:spcBef>
              <a:spcAft>
                <a:spcPts val="0"/>
              </a:spcAft>
              <a:buClr>
                <a:srgbClr val="000000"/>
              </a:buClr>
              <a:buSzPts val="2000"/>
              <a:buChar char="•"/>
            </a:pPr>
            <a:r>
              <a:rPr lang="en-US" dirty="0">
                <a:solidFill>
                  <a:srgbClr val="000000"/>
                </a:solidFill>
                <a:highlight>
                  <a:srgbClr val="FFFFFF"/>
                </a:highlight>
                <a:latin typeface="Book Antiqua"/>
                <a:ea typeface="Book Antiqua"/>
                <a:cs typeface="Book Antiqua"/>
                <a:sym typeface="Book Antiqua"/>
              </a:rPr>
              <a:t>Since the data that we have is mostly randomly generated, we often don’t know the true values of the parameters characterizing our distribution.</a:t>
            </a:r>
            <a:endParaRPr dirty="0">
              <a:solidFill>
                <a:srgbClr val="000000"/>
              </a:solidFill>
              <a:highlight>
                <a:srgbClr val="FFFFFF"/>
              </a:highlight>
              <a:latin typeface="Book Antiqua"/>
              <a:ea typeface="Book Antiqua"/>
              <a:cs typeface="Book Antiqua"/>
              <a:sym typeface="Book Antiqua"/>
            </a:endParaRPr>
          </a:p>
          <a:p>
            <a:pPr marL="0" lvl="0" indent="0" algn="l" rtl="0">
              <a:lnSpc>
                <a:spcPct val="112000"/>
              </a:lnSpc>
              <a:spcBef>
                <a:spcPts val="0"/>
              </a:spcBef>
              <a:spcAft>
                <a:spcPts val="0"/>
              </a:spcAft>
              <a:buClr>
                <a:schemeClr val="dk1"/>
              </a:buClr>
              <a:buSzPts val="1800"/>
              <a:buNone/>
            </a:pPr>
            <a:endParaRPr sz="1800" dirty="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5"/>
          <p:cNvSpPr txBox="1">
            <a:spLocks noGrp="1"/>
          </p:cNvSpPr>
          <p:nvPr>
            <p:ph type="body" idx="1"/>
          </p:nvPr>
        </p:nvSpPr>
        <p:spPr>
          <a:xfrm>
            <a:off x="838200" y="1278194"/>
            <a:ext cx="10515600" cy="489876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Robust linear regression is used when the data contains outliers or non-normal errors that can unduly influence the results of ordinary least squares (OLS) regression. </a:t>
            </a:r>
            <a:endParaRPr/>
          </a:p>
          <a:p>
            <a:pPr marL="228600" lvl="0" indent="-228600" algn="l" rtl="0">
              <a:lnSpc>
                <a:spcPct val="90000"/>
              </a:lnSpc>
              <a:spcBef>
                <a:spcPts val="1000"/>
              </a:spcBef>
              <a:spcAft>
                <a:spcPts val="0"/>
              </a:spcAft>
              <a:buClr>
                <a:schemeClr val="dk1"/>
              </a:buClr>
              <a:buSzPts val="2800"/>
              <a:buChar char="•"/>
            </a:pPr>
            <a:r>
              <a:rPr lang="en-US"/>
              <a:t>Robust regression techniques are designed to be less sensitive to outliers and provide more reliable parameter estimates.One common method for robust regression is the Huber loss, which combines the squared loss (used in OLS) and the absolute loss. </a:t>
            </a:r>
            <a:endParaRPr/>
          </a:p>
          <a:p>
            <a:pPr marL="228600" lvl="0" indent="-228600" algn="l" rtl="0">
              <a:lnSpc>
                <a:spcPct val="90000"/>
              </a:lnSpc>
              <a:spcBef>
                <a:spcPts val="1000"/>
              </a:spcBef>
              <a:spcAft>
                <a:spcPts val="0"/>
              </a:spcAft>
              <a:buClr>
                <a:schemeClr val="dk1"/>
              </a:buClr>
              <a:buSzPts val="2800"/>
              <a:buChar char="•"/>
            </a:pPr>
            <a:r>
              <a:rPr lang="en-US"/>
              <a:t>This approach reduces the influence of outliers by treating small residuals with the squared loss and large residuals with the absolute loss.</a:t>
            </a:r>
            <a:endParaRPr/>
          </a:p>
        </p:txBody>
      </p:sp>
      <p:pic>
        <p:nvPicPr>
          <p:cNvPr id="176" name="Google Shape;176;p15"/>
          <p:cNvPicPr preferRelativeResize="0"/>
          <p:nvPr/>
        </p:nvPicPr>
        <p:blipFill rotWithShape="1">
          <a:blip r:embed="rId3">
            <a:alphaModFix/>
          </a:blip>
          <a:srcRect/>
          <a:stretch/>
        </p:blipFill>
        <p:spPr>
          <a:xfrm>
            <a:off x="10607041" y="108242"/>
            <a:ext cx="1401224" cy="778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16"/>
          <p:cNvPicPr preferRelativeResize="0"/>
          <p:nvPr/>
        </p:nvPicPr>
        <p:blipFill rotWithShape="1">
          <a:blip r:embed="rId3">
            <a:alphaModFix/>
          </a:blip>
          <a:srcRect/>
          <a:stretch/>
        </p:blipFill>
        <p:spPr>
          <a:xfrm>
            <a:off x="1465007" y="1161734"/>
            <a:ext cx="8628950" cy="3774060"/>
          </a:xfrm>
          <a:prstGeom prst="rect">
            <a:avLst/>
          </a:prstGeom>
          <a:noFill/>
          <a:ln>
            <a:noFill/>
          </a:ln>
        </p:spPr>
      </p:pic>
      <p:pic>
        <p:nvPicPr>
          <p:cNvPr id="182" name="Google Shape;182;p16"/>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17"/>
          <p:cNvPicPr preferRelativeResize="0"/>
          <p:nvPr/>
        </p:nvPicPr>
        <p:blipFill rotWithShape="1">
          <a:blip r:embed="rId3">
            <a:alphaModFix/>
          </a:blip>
          <a:srcRect/>
          <a:stretch/>
        </p:blipFill>
        <p:spPr>
          <a:xfrm>
            <a:off x="953729" y="147179"/>
            <a:ext cx="10363200" cy="6563641"/>
          </a:xfrm>
          <a:prstGeom prst="rect">
            <a:avLst/>
          </a:prstGeom>
          <a:noFill/>
          <a:ln>
            <a:noFill/>
          </a:ln>
        </p:spPr>
      </p:pic>
      <p:pic>
        <p:nvPicPr>
          <p:cNvPr id="188" name="Google Shape;188;p17"/>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18"/>
          <p:cNvPicPr preferRelativeResize="0"/>
          <p:nvPr/>
        </p:nvPicPr>
        <p:blipFill rotWithShape="1">
          <a:blip r:embed="rId3">
            <a:alphaModFix/>
          </a:blip>
          <a:srcRect/>
          <a:stretch/>
        </p:blipFill>
        <p:spPr>
          <a:xfrm>
            <a:off x="403122" y="871180"/>
            <a:ext cx="10648335" cy="5578781"/>
          </a:xfrm>
          <a:prstGeom prst="rect">
            <a:avLst/>
          </a:prstGeom>
          <a:noFill/>
          <a:ln>
            <a:noFill/>
          </a:ln>
        </p:spPr>
      </p:pic>
      <p:pic>
        <p:nvPicPr>
          <p:cNvPr id="194" name="Google Shape;194;p18"/>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19"/>
          <p:cNvPicPr preferRelativeResize="0"/>
          <p:nvPr/>
        </p:nvPicPr>
        <p:blipFill rotWithShape="1">
          <a:blip r:embed="rId3">
            <a:alphaModFix/>
          </a:blip>
          <a:srcRect t="1559"/>
          <a:stretch/>
        </p:blipFill>
        <p:spPr>
          <a:xfrm>
            <a:off x="668594" y="757084"/>
            <a:ext cx="10382864" cy="5429788"/>
          </a:xfrm>
          <a:prstGeom prst="rect">
            <a:avLst/>
          </a:prstGeom>
          <a:noFill/>
          <a:ln>
            <a:noFill/>
          </a:ln>
        </p:spPr>
      </p:pic>
      <p:pic>
        <p:nvPicPr>
          <p:cNvPr id="200" name="Google Shape;200;p19"/>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0"/>
          <p:cNvPicPr preferRelativeResize="0"/>
          <p:nvPr/>
        </p:nvPicPr>
        <p:blipFill rotWithShape="1">
          <a:blip r:embed="rId3">
            <a:alphaModFix/>
          </a:blip>
          <a:srcRect/>
          <a:stretch/>
        </p:blipFill>
        <p:spPr>
          <a:xfrm>
            <a:off x="973394" y="280548"/>
            <a:ext cx="9209401" cy="6296904"/>
          </a:xfrm>
          <a:prstGeom prst="rect">
            <a:avLst/>
          </a:prstGeom>
          <a:noFill/>
          <a:ln>
            <a:noFill/>
          </a:ln>
        </p:spPr>
      </p:pic>
      <p:pic>
        <p:nvPicPr>
          <p:cNvPr id="206" name="Google Shape;206;p20"/>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1"/>
          <p:cNvPicPr preferRelativeResize="0"/>
          <p:nvPr/>
        </p:nvPicPr>
        <p:blipFill rotWithShape="1">
          <a:blip r:embed="rId3">
            <a:alphaModFix/>
          </a:blip>
          <a:srcRect/>
          <a:stretch/>
        </p:blipFill>
        <p:spPr>
          <a:xfrm>
            <a:off x="1120878" y="1101214"/>
            <a:ext cx="8957128" cy="4463844"/>
          </a:xfrm>
          <a:prstGeom prst="rect">
            <a:avLst/>
          </a:prstGeom>
          <a:noFill/>
          <a:ln>
            <a:noFill/>
          </a:ln>
        </p:spPr>
      </p:pic>
      <p:pic>
        <p:nvPicPr>
          <p:cNvPr id="212" name="Google Shape;212;p21"/>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4"/>
          <p:cNvPicPr preferRelativeResize="0"/>
          <p:nvPr/>
        </p:nvPicPr>
        <p:blipFill rotWithShape="1">
          <a:blip r:embed="rId3">
            <a:alphaModFix/>
          </a:blip>
          <a:srcRect/>
          <a:stretch/>
        </p:blipFill>
        <p:spPr>
          <a:xfrm>
            <a:off x="1744694" y="1677289"/>
            <a:ext cx="9700054" cy="3632129"/>
          </a:xfrm>
          <a:prstGeom prst="rect">
            <a:avLst/>
          </a:prstGeom>
          <a:noFill/>
          <a:ln>
            <a:noFill/>
          </a:ln>
        </p:spPr>
      </p:pic>
      <p:pic>
        <p:nvPicPr>
          <p:cNvPr id="231" name="Google Shape;231;p24"/>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5"/>
          <p:cNvPicPr preferRelativeResize="0"/>
          <p:nvPr/>
        </p:nvPicPr>
        <p:blipFill rotWithShape="1">
          <a:blip r:embed="rId3">
            <a:alphaModFix/>
          </a:blip>
          <a:srcRect/>
          <a:stretch/>
        </p:blipFill>
        <p:spPr>
          <a:xfrm>
            <a:off x="2361679" y="628259"/>
            <a:ext cx="7468642" cy="5601482"/>
          </a:xfrm>
          <a:prstGeom prst="rect">
            <a:avLst/>
          </a:prstGeom>
          <a:noFill/>
          <a:ln>
            <a:noFill/>
          </a:ln>
        </p:spPr>
      </p:pic>
      <p:pic>
        <p:nvPicPr>
          <p:cNvPr id="237" name="Google Shape;237;p25"/>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6"/>
          <p:cNvPicPr preferRelativeResize="0"/>
          <p:nvPr/>
        </p:nvPicPr>
        <p:blipFill rotWithShape="1">
          <a:blip r:embed="rId3">
            <a:alphaModFix/>
          </a:blip>
          <a:srcRect/>
          <a:stretch/>
        </p:blipFill>
        <p:spPr>
          <a:xfrm>
            <a:off x="462116" y="180521"/>
            <a:ext cx="11041626" cy="6496957"/>
          </a:xfrm>
          <a:prstGeom prst="rect">
            <a:avLst/>
          </a:prstGeom>
          <a:noFill/>
          <a:ln>
            <a:noFill/>
          </a:ln>
        </p:spPr>
      </p:pic>
      <p:pic>
        <p:nvPicPr>
          <p:cNvPr id="243" name="Google Shape;243;p26"/>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2022422" y="209862"/>
            <a:ext cx="7211518" cy="3159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2600"/>
              <a:buFont typeface="Book Antiqua"/>
              <a:buNone/>
            </a:pPr>
            <a:r>
              <a:rPr lang="en-US" sz="2600" b="1" dirty="0">
                <a:solidFill>
                  <a:srgbClr val="C00000"/>
                </a:solidFill>
                <a:latin typeface="Book Antiqua"/>
                <a:ea typeface="Book Antiqua"/>
                <a:cs typeface="Book Antiqua"/>
                <a:sym typeface="Book Antiqua"/>
              </a:rPr>
              <a:t>Maximum Likelihood Estimation</a:t>
            </a:r>
            <a:endParaRPr dirty="0">
              <a:solidFill>
                <a:srgbClr val="C00000"/>
              </a:solidFill>
            </a:endParaRPr>
          </a:p>
        </p:txBody>
      </p:sp>
      <p:sp>
        <p:nvSpPr>
          <p:cNvPr id="98" name="Google Shape;98;p3"/>
          <p:cNvSpPr txBox="1">
            <a:spLocks noGrp="1"/>
          </p:cNvSpPr>
          <p:nvPr>
            <p:ph type="body" idx="1"/>
          </p:nvPr>
        </p:nvSpPr>
        <p:spPr>
          <a:xfrm>
            <a:off x="814467" y="716351"/>
            <a:ext cx="10053402" cy="5931787"/>
          </a:xfrm>
          <a:prstGeom prst="rect">
            <a:avLst/>
          </a:prstGeom>
          <a:noFill/>
          <a:ln>
            <a:noFill/>
          </a:ln>
        </p:spPr>
        <p:txBody>
          <a:bodyPr spcFirstLastPara="1" wrap="square" lIns="91425" tIns="45700" rIns="91425" bIns="45700" anchor="t" anchorCtr="0">
            <a:noAutofit/>
          </a:bodyPr>
          <a:lstStyle/>
          <a:p>
            <a:pPr marL="228600" lvl="0" indent="-228600" algn="l" rtl="0">
              <a:lnSpc>
                <a:spcPct val="112000"/>
              </a:lnSpc>
              <a:spcBef>
                <a:spcPts val="0"/>
              </a:spcBef>
              <a:spcAft>
                <a:spcPts val="0"/>
              </a:spcAft>
              <a:buClr>
                <a:srgbClr val="000000"/>
              </a:buClr>
              <a:buSzPts val="2000"/>
              <a:buChar char="•"/>
            </a:pPr>
            <a:r>
              <a:rPr lang="en-US" sz="2000">
                <a:solidFill>
                  <a:srgbClr val="000000"/>
                </a:solidFill>
                <a:highlight>
                  <a:srgbClr val="FFFFFF"/>
                </a:highlight>
                <a:latin typeface="Book Antiqua"/>
                <a:ea typeface="Book Antiqua"/>
                <a:cs typeface="Book Antiqua"/>
                <a:sym typeface="Book Antiqua"/>
              </a:rPr>
              <a:t>An estimator is like a function of data that gives approximate values of the parameters.</a:t>
            </a:r>
            <a:endParaRPr/>
          </a:p>
          <a:p>
            <a:pPr marL="685800" lvl="1" indent="-228600" algn="l" rtl="0">
              <a:lnSpc>
                <a:spcPct val="112000"/>
              </a:lnSpc>
              <a:spcBef>
                <a:spcPts val="0"/>
              </a:spcBef>
              <a:spcAft>
                <a:spcPts val="0"/>
              </a:spcAft>
              <a:buClr>
                <a:srgbClr val="000000"/>
              </a:buClr>
              <a:buSzPts val="1600"/>
              <a:buChar char="•"/>
            </a:pPr>
            <a:r>
              <a:rPr lang="en-US" sz="1600">
                <a:solidFill>
                  <a:srgbClr val="000000"/>
                </a:solidFill>
                <a:highlight>
                  <a:srgbClr val="FFFFFF"/>
                </a:highlight>
                <a:latin typeface="Book Antiqua"/>
                <a:ea typeface="Book Antiqua"/>
                <a:cs typeface="Book Antiqua"/>
                <a:sym typeface="Book Antiqua"/>
              </a:rPr>
              <a:t>Ex: sample-mean estimator – Simple &amp; Frequently used estimator</a:t>
            </a:r>
            <a:endParaRPr/>
          </a:p>
          <a:p>
            <a:pPr marL="685800" lvl="1" indent="-101600" algn="l" rtl="0">
              <a:lnSpc>
                <a:spcPct val="112000"/>
              </a:lnSpc>
              <a:spcBef>
                <a:spcPts val="0"/>
              </a:spcBef>
              <a:spcAft>
                <a:spcPts val="0"/>
              </a:spcAft>
              <a:buClr>
                <a:schemeClr val="dk1"/>
              </a:buClr>
              <a:buSzPts val="2000"/>
              <a:buNone/>
            </a:pPr>
            <a:endParaRPr sz="2000">
              <a:solidFill>
                <a:srgbClr val="000000"/>
              </a:solidFill>
              <a:highlight>
                <a:srgbClr val="FFFFFF"/>
              </a:highlight>
              <a:latin typeface="Book Antiqua"/>
              <a:ea typeface="Book Antiqua"/>
              <a:cs typeface="Book Antiqua"/>
              <a:sym typeface="Book Antiqua"/>
            </a:endParaRPr>
          </a:p>
          <a:p>
            <a:pPr marL="225425" lvl="1" indent="-225425" algn="l" rtl="0">
              <a:lnSpc>
                <a:spcPct val="112000"/>
              </a:lnSpc>
              <a:spcBef>
                <a:spcPts val="0"/>
              </a:spcBef>
              <a:spcAft>
                <a:spcPts val="0"/>
              </a:spcAft>
              <a:buClr>
                <a:srgbClr val="000000"/>
              </a:buClr>
              <a:buSzPts val="2000"/>
              <a:buChar char="•"/>
            </a:pPr>
            <a:r>
              <a:rPr lang="en-US" sz="2000">
                <a:solidFill>
                  <a:srgbClr val="000000"/>
                </a:solidFill>
                <a:highlight>
                  <a:srgbClr val="FFFFFF"/>
                </a:highlight>
                <a:latin typeface="Book Antiqua"/>
                <a:ea typeface="Book Antiqua"/>
                <a:cs typeface="Book Antiqua"/>
                <a:sym typeface="Book Antiqua"/>
              </a:rPr>
              <a:t>Since the numerical characteristics of the distribution vary as a function of the range of parameter it is not easy to estimate parameter θ of the distribution.</a:t>
            </a:r>
            <a:endParaRPr/>
          </a:p>
          <a:p>
            <a:pPr marL="225425" lvl="1" indent="-98425" algn="l" rtl="0">
              <a:lnSpc>
                <a:spcPct val="112000"/>
              </a:lnSpc>
              <a:spcBef>
                <a:spcPts val="0"/>
              </a:spcBef>
              <a:spcAft>
                <a:spcPts val="0"/>
              </a:spcAft>
              <a:buClr>
                <a:schemeClr val="dk1"/>
              </a:buClr>
              <a:buSzPts val="2000"/>
              <a:buNone/>
            </a:pPr>
            <a:endParaRPr sz="2000">
              <a:solidFill>
                <a:srgbClr val="000000"/>
              </a:solidFill>
              <a:highlight>
                <a:srgbClr val="FFFFFF"/>
              </a:highlight>
              <a:latin typeface="Book Antiqua"/>
              <a:ea typeface="Book Antiqua"/>
              <a:cs typeface="Book Antiqua"/>
              <a:sym typeface="Book Antiqua"/>
            </a:endParaRPr>
          </a:p>
          <a:p>
            <a:pPr marL="225425" lvl="1" indent="-225425" algn="l" rtl="0">
              <a:lnSpc>
                <a:spcPct val="112000"/>
              </a:lnSpc>
              <a:spcBef>
                <a:spcPts val="0"/>
              </a:spcBef>
              <a:spcAft>
                <a:spcPts val="0"/>
              </a:spcAft>
              <a:buClr>
                <a:srgbClr val="000000"/>
              </a:buClr>
              <a:buSzPts val="2000"/>
              <a:buChar char="•"/>
            </a:pPr>
            <a:r>
              <a:rPr lang="en-US" sz="2000">
                <a:solidFill>
                  <a:srgbClr val="000000"/>
                </a:solidFill>
                <a:highlight>
                  <a:srgbClr val="FFFFFF"/>
                </a:highlight>
                <a:latin typeface="Book Antiqua"/>
                <a:ea typeface="Book Antiqua"/>
                <a:cs typeface="Book Antiqua"/>
                <a:sym typeface="Book Antiqua"/>
              </a:rPr>
              <a:t>Maximum likelihood estimation, which is a process of estimation that gives an entire class of estimators called maximum likelihood estimators or MLEs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27"/>
          <p:cNvPicPr preferRelativeResize="0"/>
          <p:nvPr/>
        </p:nvPicPr>
        <p:blipFill rotWithShape="1">
          <a:blip r:embed="rId3">
            <a:alphaModFix/>
          </a:blip>
          <a:srcRect t="12325"/>
          <a:stretch/>
        </p:blipFill>
        <p:spPr>
          <a:xfrm>
            <a:off x="1209368" y="1474839"/>
            <a:ext cx="8697164" cy="2968715"/>
          </a:xfrm>
          <a:prstGeom prst="rect">
            <a:avLst/>
          </a:prstGeom>
          <a:noFill/>
          <a:ln>
            <a:noFill/>
          </a:ln>
        </p:spPr>
      </p:pic>
      <p:pic>
        <p:nvPicPr>
          <p:cNvPr id="249" name="Google Shape;249;p27"/>
          <p:cNvPicPr preferRelativeResize="0"/>
          <p:nvPr/>
        </p:nvPicPr>
        <p:blipFill rotWithShape="1">
          <a:blip r:embed="rId4">
            <a:alphaModFix/>
          </a:blip>
          <a:srcRect/>
          <a:stretch/>
        </p:blipFill>
        <p:spPr>
          <a:xfrm>
            <a:off x="10607041" y="108242"/>
            <a:ext cx="1401224" cy="77802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37CE7FC-7E8B-4A01-28F1-DE56E380E854}"/>
              </a:ext>
            </a:extLst>
          </p:cNvPr>
          <p:cNvSpPr txBox="1"/>
          <p:nvPr/>
        </p:nvSpPr>
        <p:spPr>
          <a:xfrm>
            <a:off x="2950029" y="2057791"/>
            <a:ext cx="6096000" cy="646331"/>
          </a:xfrm>
          <a:prstGeom prst="rect">
            <a:avLst/>
          </a:prstGeom>
          <a:noFill/>
        </p:spPr>
        <p:txBody>
          <a:bodyPr wrap="square">
            <a:spAutoFit/>
          </a:bodyPr>
          <a:lstStyle/>
          <a:p>
            <a:pPr algn="ctr"/>
            <a:r>
              <a:rPr lang="en-US" altLang="zh-CN" sz="3600" dirty="0">
                <a:solidFill>
                  <a:srgbClr val="C00000"/>
                </a:solidFill>
                <a:latin typeface="American Typewriter" panose="02090604020004020304" pitchFamily="18" charset="77"/>
                <a:cs typeface="Times New Roman" panose="02020603050405020304" pitchFamily="18" charset="0"/>
              </a:rPr>
              <a:t>Discriminant Functions</a:t>
            </a:r>
          </a:p>
        </p:txBody>
      </p:sp>
    </p:spTree>
    <p:extLst>
      <p:ext uri="{BB962C8B-B14F-4D97-AF65-F5344CB8AC3E}">
        <p14:creationId xmlns:p14="http://schemas.microsoft.com/office/powerpoint/2010/main" val="2486807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flipV="1">
            <a:off x="495055" y="183343"/>
            <a:ext cx="9791658" cy="400110"/>
          </a:xfrm>
          <a:prstGeom prst="rect">
            <a:avLst/>
          </a:prstGeom>
          <a:noFill/>
        </p:spPr>
        <p:txBody>
          <a:bodyPr wrap="square">
            <a:spAutoFit/>
          </a:bodyPr>
          <a:lstStyle/>
          <a:p>
            <a:pPr algn="ctr"/>
            <a:r>
              <a:rPr lang="en-US" altLang="zh-CN" sz="2000" b="1" dirty="0">
                <a:solidFill>
                  <a:srgbClr val="C00000"/>
                </a:solidFill>
                <a:latin typeface="Times New Roman" panose="02020603050405020304" pitchFamily="18" charset="0"/>
                <a:cs typeface="Times New Roman" panose="02020603050405020304" pitchFamily="18" charset="0"/>
              </a:rPr>
              <a:t>Discriminant Functions</a:t>
            </a:r>
          </a:p>
        </p:txBody>
      </p:sp>
      <p:sp>
        <p:nvSpPr>
          <p:cNvPr id="6" name="矩形 5"/>
          <p:cNvSpPr/>
          <p:nvPr/>
        </p:nvSpPr>
        <p:spPr>
          <a:xfrm>
            <a:off x="495055" y="1073789"/>
            <a:ext cx="1399742" cy="369332"/>
          </a:xfrm>
          <a:prstGeom prst="rect">
            <a:avLst/>
          </a:prstGeom>
        </p:spPr>
        <p:txBody>
          <a:bodyPr wrap="none">
            <a:spAutoFit/>
          </a:bodyPr>
          <a:lstStyle/>
          <a:p>
            <a:r>
              <a:rPr lang="en-US" altLang="zh-CN" b="1" dirty="0"/>
              <a:t>Two classes</a:t>
            </a:r>
            <a:endParaRPr lang="zh-CN" altLang="en-US" b="1" dirty="0"/>
          </a:p>
        </p:txBody>
      </p:sp>
      <p:pic>
        <p:nvPicPr>
          <p:cNvPr id="7" name="图片 6"/>
          <p:cNvPicPr>
            <a:picLocks noChangeAspect="1"/>
          </p:cNvPicPr>
          <p:nvPr/>
        </p:nvPicPr>
        <p:blipFill>
          <a:blip r:embed="rId3"/>
          <a:stretch>
            <a:fillRect/>
          </a:stretch>
        </p:blipFill>
        <p:spPr>
          <a:xfrm>
            <a:off x="2124668" y="1053667"/>
            <a:ext cx="2228850" cy="409575"/>
          </a:xfrm>
          <a:prstGeom prst="rect">
            <a:avLst/>
          </a:prstGeom>
        </p:spPr>
      </p:pic>
      <p:pic>
        <p:nvPicPr>
          <p:cNvPr id="8" name="图片 7"/>
          <p:cNvPicPr>
            <a:picLocks noChangeAspect="1"/>
          </p:cNvPicPr>
          <p:nvPr/>
        </p:nvPicPr>
        <p:blipFill>
          <a:blip r:embed="rId4"/>
          <a:stretch>
            <a:fillRect/>
          </a:stretch>
        </p:blipFill>
        <p:spPr>
          <a:xfrm>
            <a:off x="7496607" y="1096529"/>
            <a:ext cx="1133475" cy="323850"/>
          </a:xfrm>
          <a:prstGeom prst="rect">
            <a:avLst/>
          </a:prstGeom>
        </p:spPr>
      </p:pic>
      <p:sp>
        <p:nvSpPr>
          <p:cNvPr id="9" name="矩形 8"/>
          <p:cNvSpPr/>
          <p:nvPr/>
        </p:nvSpPr>
        <p:spPr>
          <a:xfrm>
            <a:off x="5347772" y="1073788"/>
            <a:ext cx="2090637" cy="369332"/>
          </a:xfrm>
          <a:prstGeom prst="rect">
            <a:avLst/>
          </a:prstGeom>
        </p:spPr>
        <p:txBody>
          <a:bodyPr wrap="none">
            <a:spAutoFit/>
          </a:bodyPr>
          <a:lstStyle/>
          <a:p>
            <a:r>
              <a:rPr lang="en-US" altLang="zh-CN" dirty="0"/>
              <a:t>Decision boundary:</a:t>
            </a:r>
            <a:endParaRPr lang="zh-CN" altLang="en-US" dirty="0"/>
          </a:p>
        </p:txBody>
      </p:sp>
      <p:sp>
        <p:nvSpPr>
          <p:cNvPr id="10" name="矩形 9"/>
          <p:cNvSpPr/>
          <p:nvPr/>
        </p:nvSpPr>
        <p:spPr>
          <a:xfrm>
            <a:off x="495055" y="1859371"/>
            <a:ext cx="1837362" cy="369332"/>
          </a:xfrm>
          <a:prstGeom prst="rect">
            <a:avLst/>
          </a:prstGeom>
        </p:spPr>
        <p:txBody>
          <a:bodyPr wrap="none">
            <a:spAutoFit/>
          </a:bodyPr>
          <a:lstStyle/>
          <a:p>
            <a:r>
              <a:rPr lang="en-US" altLang="zh-CN" b="1" dirty="0"/>
              <a:t>Multiple classes</a:t>
            </a:r>
            <a:endParaRPr lang="zh-CN" altLang="en-US" b="1" dirty="0"/>
          </a:p>
        </p:txBody>
      </p:sp>
      <mc:AlternateContent xmlns:mc="http://schemas.openxmlformats.org/markup-compatibility/2006" xmlns:a14="http://schemas.microsoft.com/office/drawing/2010/main">
        <mc:Choice Requires="a14">
          <p:sp>
            <p:nvSpPr>
              <p:cNvPr id="11" name="矩形 10"/>
              <p:cNvSpPr/>
              <p:nvPr/>
            </p:nvSpPr>
            <p:spPr>
              <a:xfrm>
                <a:off x="495055" y="2347539"/>
                <a:ext cx="4763420" cy="369332"/>
              </a:xfrm>
              <a:prstGeom prst="rect">
                <a:avLst/>
              </a:prstGeom>
            </p:spPr>
            <p:txBody>
              <a:bodyPr wrap="none">
                <a:spAutoFit/>
              </a:bodyPr>
              <a:lstStyle/>
              <a:p>
                <a:r>
                  <a:rPr lang="en-US" altLang="zh-CN" i="1" dirty="0"/>
                  <a:t>one-versus-the-rest</a:t>
                </a:r>
                <a:r>
                  <a:rPr lang="en-US" altLang="zh-CN" dirty="0"/>
                  <a:t> classifier: </a:t>
                </a:r>
                <a14:m>
                  <m:oMath xmlns:m="http://schemas.openxmlformats.org/officeDocument/2006/math">
                    <m:r>
                      <a:rPr lang="en-US" altLang="zh-CN" i="1" dirty="0" smtClean="0">
                        <a:latin typeface="Cambria Math" panose="02040503050406030204" pitchFamily="18" charset="0"/>
                      </a:rPr>
                      <m:t>𝐾</m:t>
                    </m:r>
                    <m:r>
                      <a:rPr lang="en-US" altLang="zh-CN" i="1" dirty="0" smtClean="0">
                        <a:latin typeface="Cambria Math" panose="02040503050406030204" pitchFamily="18" charset="0"/>
                      </a:rPr>
                      <m:t>−1 </m:t>
                    </m:r>
                  </m:oMath>
                </a14:m>
                <a:r>
                  <a:rPr lang="en-US" altLang="zh-CN" dirty="0"/>
                  <a:t>classifiers</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95055" y="2347539"/>
                <a:ext cx="4763420" cy="369332"/>
              </a:xfrm>
              <a:prstGeom prst="rect">
                <a:avLst/>
              </a:prstGeom>
              <a:blipFill>
                <a:blip r:embed="rId5"/>
                <a:stretch>
                  <a:fillRect l="-1023" t="-8197" r="-384"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95055" y="2733940"/>
                <a:ext cx="6968126" cy="369332"/>
              </a:xfrm>
              <a:prstGeom prst="rect">
                <a:avLst/>
              </a:prstGeom>
            </p:spPr>
            <p:txBody>
              <a:bodyPr wrap="none">
                <a:spAutoFit/>
              </a:bodyPr>
              <a:lstStyle/>
              <a:p>
                <a:r>
                  <a:rPr lang="en-US" altLang="zh-CN" i="1" dirty="0"/>
                  <a:t>one-versus-one</a:t>
                </a:r>
                <a:r>
                  <a:rPr lang="en-US" altLang="zh-CN" dirty="0"/>
                  <a:t> classifier: </a:t>
                </a:r>
                <a14:m>
                  <m:oMath xmlns:m="http://schemas.openxmlformats.org/officeDocument/2006/math">
                    <m:r>
                      <a:rPr lang="en-US" altLang="zh-CN" i="1" dirty="0" smtClean="0">
                        <a:latin typeface="Cambria Math" panose="02040503050406030204" pitchFamily="18" charset="0"/>
                      </a:rPr>
                      <m:t>𝐾</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𝐾</m:t>
                    </m:r>
                    <m:r>
                      <a:rPr lang="en-US" altLang="zh-CN" i="1" dirty="0" smtClean="0">
                        <a:latin typeface="Cambria Math" panose="02040503050406030204" pitchFamily="18" charset="0"/>
                      </a:rPr>
                      <m:t> − 1)/2 </m:t>
                    </m:r>
                  </m:oMath>
                </a14:m>
                <a:r>
                  <a:rPr lang="en-US" altLang="zh-CN" dirty="0"/>
                  <a:t>binary discriminant functions</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95055" y="2733940"/>
                <a:ext cx="6968126" cy="369332"/>
              </a:xfrm>
              <a:prstGeom prst="rect">
                <a:avLst/>
              </a:prstGeom>
              <a:blipFill>
                <a:blip r:embed="rId6"/>
                <a:stretch>
                  <a:fillRect l="-700"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00024" y="3120341"/>
                <a:ext cx="2881494" cy="369332"/>
              </a:xfrm>
              <a:prstGeom prst="rect">
                <a:avLst/>
              </a:prstGeom>
            </p:spPr>
            <p:txBody>
              <a:bodyPr wrap="none">
                <a:spAutoFit/>
              </a:bodyPr>
              <a:lstStyle/>
              <a:p>
                <a:r>
                  <a:rPr lang="en-US" altLang="zh-CN" dirty="0"/>
                  <a:t>single </a:t>
                </a:r>
                <a14:m>
                  <m:oMath xmlns:m="http://schemas.openxmlformats.org/officeDocument/2006/math">
                    <m:r>
                      <a:rPr lang="en-US" altLang="zh-CN" i="1" dirty="0" smtClean="0">
                        <a:latin typeface="Cambria Math" panose="02040503050406030204" pitchFamily="18" charset="0"/>
                      </a:rPr>
                      <m:t>𝐾</m:t>
                    </m:r>
                  </m:oMath>
                </a14:m>
                <a:r>
                  <a:rPr lang="en-US" altLang="zh-CN" dirty="0"/>
                  <a:t>-class discriminant:</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500024" y="3120341"/>
                <a:ext cx="2881494" cy="369332"/>
              </a:xfrm>
              <a:prstGeom prst="rect">
                <a:avLst/>
              </a:prstGeom>
              <a:blipFill>
                <a:blip r:embed="rId7"/>
                <a:stretch>
                  <a:fillRect l="-1691" t="-10000" r="-1268" b="-26667"/>
                </a:stretch>
              </a:blipFill>
            </p:spPr>
            <p:txBody>
              <a:bodyPr/>
              <a:lstStyle/>
              <a:p>
                <a:r>
                  <a:rPr lang="zh-CN" altLang="en-US">
                    <a:noFill/>
                  </a:rPr>
                  <a:t> </a:t>
                </a:r>
              </a:p>
            </p:txBody>
          </p:sp>
        </mc:Fallback>
      </mc:AlternateContent>
      <p:pic>
        <p:nvPicPr>
          <p:cNvPr id="14" name="图片 13"/>
          <p:cNvPicPr>
            <a:picLocks noChangeAspect="1"/>
          </p:cNvPicPr>
          <p:nvPr/>
        </p:nvPicPr>
        <p:blipFill>
          <a:blip r:embed="rId8"/>
          <a:stretch>
            <a:fillRect/>
          </a:stretch>
        </p:blipFill>
        <p:spPr>
          <a:xfrm>
            <a:off x="3547340" y="3110613"/>
            <a:ext cx="2400300" cy="438150"/>
          </a:xfrm>
          <a:prstGeom prst="rect">
            <a:avLst/>
          </a:prstGeom>
        </p:spPr>
      </p:pic>
      <p:pic>
        <p:nvPicPr>
          <p:cNvPr id="15" name="图片 14"/>
          <p:cNvPicPr>
            <a:picLocks noChangeAspect="1"/>
          </p:cNvPicPr>
          <p:nvPr/>
        </p:nvPicPr>
        <p:blipFill>
          <a:blip r:embed="rId9"/>
          <a:stretch>
            <a:fillRect/>
          </a:stretch>
        </p:blipFill>
        <p:spPr>
          <a:xfrm>
            <a:off x="6295448" y="3139188"/>
            <a:ext cx="3295650" cy="381000"/>
          </a:xfrm>
          <a:prstGeom prst="rect">
            <a:avLst/>
          </a:prstGeom>
        </p:spPr>
      </p:pic>
      <p:sp>
        <p:nvSpPr>
          <p:cNvPr id="16" name="右箭头 15"/>
          <p:cNvSpPr/>
          <p:nvPr/>
        </p:nvSpPr>
        <p:spPr>
          <a:xfrm>
            <a:off x="9723727" y="3250292"/>
            <a:ext cx="430357" cy="2698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10286713" y="3179431"/>
                <a:ext cx="9236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𝐱</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0286713" y="3179431"/>
                <a:ext cx="923636" cy="369332"/>
              </a:xfrm>
              <a:prstGeom prst="rect">
                <a:avLst/>
              </a:prstGeom>
              <a:blipFill>
                <a:blip r:embed="rId10"/>
                <a:stretch>
                  <a:fillRect/>
                </a:stretch>
              </a:blipFill>
            </p:spPr>
            <p:txBody>
              <a:bodyPr/>
              <a:lstStyle/>
              <a:p>
                <a:r>
                  <a:rPr lang="zh-CN" altLang="en-US">
                    <a:noFill/>
                  </a:rPr>
                  <a:t> </a:t>
                </a:r>
              </a:p>
            </p:txBody>
          </p:sp>
        </mc:Fallback>
      </mc:AlternateContent>
      <p:sp>
        <p:nvSpPr>
          <p:cNvPr id="18" name="矩形 17"/>
          <p:cNvSpPr/>
          <p:nvPr/>
        </p:nvSpPr>
        <p:spPr>
          <a:xfrm>
            <a:off x="495055" y="3706152"/>
            <a:ext cx="3357009" cy="369332"/>
          </a:xfrm>
          <a:prstGeom prst="rect">
            <a:avLst/>
          </a:prstGeom>
        </p:spPr>
        <p:txBody>
          <a:bodyPr wrap="none">
            <a:spAutoFit/>
          </a:bodyPr>
          <a:lstStyle/>
          <a:p>
            <a:r>
              <a:rPr lang="en-US" altLang="zh-CN" b="1" dirty="0"/>
              <a:t>Least squares for classification</a:t>
            </a:r>
            <a:endParaRPr lang="zh-CN" altLang="en-US" b="1" dirty="0"/>
          </a:p>
        </p:txBody>
      </p:sp>
      <p:sp>
        <p:nvSpPr>
          <p:cNvPr id="19" name="矩形 18"/>
          <p:cNvSpPr/>
          <p:nvPr/>
        </p:nvSpPr>
        <p:spPr>
          <a:xfrm>
            <a:off x="1004649" y="4189970"/>
            <a:ext cx="1168910" cy="369332"/>
          </a:xfrm>
          <a:prstGeom prst="rect">
            <a:avLst/>
          </a:prstGeom>
        </p:spPr>
        <p:txBody>
          <a:bodyPr wrap="none">
            <a:spAutoFit/>
          </a:bodyPr>
          <a:lstStyle/>
          <a:p>
            <a:r>
              <a:rPr lang="en-US" altLang="zh-CN" dirty="0"/>
              <a:t>Each class</a:t>
            </a:r>
            <a:endParaRPr lang="zh-CN" altLang="en-US" dirty="0"/>
          </a:p>
        </p:txBody>
      </p:sp>
      <p:pic>
        <p:nvPicPr>
          <p:cNvPr id="20" name="图片 19"/>
          <p:cNvPicPr>
            <a:picLocks noChangeAspect="1"/>
          </p:cNvPicPr>
          <p:nvPr/>
        </p:nvPicPr>
        <p:blipFill>
          <a:blip r:embed="rId11"/>
          <a:stretch>
            <a:fillRect/>
          </a:stretch>
        </p:blipFill>
        <p:spPr>
          <a:xfrm>
            <a:off x="2568418" y="4200340"/>
            <a:ext cx="2371725" cy="371475"/>
          </a:xfrm>
          <a:prstGeom prst="rect">
            <a:avLst/>
          </a:prstGeom>
        </p:spPr>
      </p:pic>
      <p:pic>
        <p:nvPicPr>
          <p:cNvPr id="21" name="图片 20"/>
          <p:cNvPicPr>
            <a:picLocks noChangeAspect="1"/>
          </p:cNvPicPr>
          <p:nvPr/>
        </p:nvPicPr>
        <p:blipFill>
          <a:blip r:embed="rId12"/>
          <a:stretch>
            <a:fillRect/>
          </a:stretch>
        </p:blipFill>
        <p:spPr>
          <a:xfrm>
            <a:off x="5622202" y="4200340"/>
            <a:ext cx="1704975" cy="400050"/>
          </a:xfrm>
          <a:prstGeom prst="rect">
            <a:avLst/>
          </a:prstGeom>
        </p:spPr>
      </p:pic>
      <p:pic>
        <p:nvPicPr>
          <p:cNvPr id="24" name="图片 23"/>
          <p:cNvPicPr>
            <a:picLocks noChangeAspect="1"/>
          </p:cNvPicPr>
          <p:nvPr/>
        </p:nvPicPr>
        <p:blipFill>
          <a:blip r:embed="rId12"/>
          <a:stretch>
            <a:fillRect/>
          </a:stretch>
        </p:blipFill>
        <p:spPr>
          <a:xfrm>
            <a:off x="5622202" y="4200340"/>
            <a:ext cx="1704975" cy="400050"/>
          </a:xfrm>
          <a:prstGeom prst="rect">
            <a:avLst/>
          </a:prstGeom>
        </p:spPr>
      </p:pic>
      <p:sp>
        <p:nvSpPr>
          <p:cNvPr id="28" name="右箭头 27"/>
          <p:cNvSpPr/>
          <p:nvPr/>
        </p:nvSpPr>
        <p:spPr>
          <a:xfrm>
            <a:off x="5119823" y="4301919"/>
            <a:ext cx="430357" cy="2698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p:cNvSpPr txBox="1"/>
              <p:nvPr/>
            </p:nvSpPr>
            <p:spPr>
              <a:xfrm>
                <a:off x="7650308" y="4225952"/>
                <a:ext cx="1915248" cy="3761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1" i="0" smtClean="0">
                              <a:latin typeface="Cambria Math" panose="02040503050406030204" pitchFamily="18" charset="0"/>
                            </a:rPr>
                            <m:t>𝐖</m:t>
                          </m:r>
                        </m:e>
                      </m:acc>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1" i="0" smtClean="0">
                                      <a:latin typeface="Cambria Math" panose="02040503050406030204" pitchFamily="18" charset="0"/>
                                    </a:rPr>
                                    <m:t>𝐰</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1">
                                      <a:latin typeface="Cambria Math" panose="02040503050406030204" pitchFamily="18" charset="0"/>
                                    </a:rPr>
                                    <m:t>𝐰</m:t>
                                  </m:r>
                                </m:e>
                              </m:acc>
                            </m:e>
                            <m:sub>
                              <m:r>
                                <a:rPr lang="en-US" altLang="zh-CN" b="0" i="1" smtClean="0">
                                  <a:latin typeface="Cambria Math" panose="02040503050406030204" pitchFamily="18" charset="0"/>
                                </a:rPr>
                                <m:t>𝐾</m:t>
                              </m:r>
                            </m:sub>
                          </m:sSub>
                        </m:e>
                      </m:d>
                    </m:oMath>
                  </m:oMathPara>
                </a14:m>
                <a:endParaRPr lang="en-US" altLang="zh-CN" b="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7650308" y="4225952"/>
                <a:ext cx="1915248" cy="376193"/>
              </a:xfrm>
              <a:prstGeom prst="rect">
                <a:avLst/>
              </a:prstGeom>
              <a:blipFill>
                <a:blip r:embed="rId13"/>
                <a:stretch>
                  <a:fillRect t="-9677" r="-5732"/>
                </a:stretch>
              </a:blipFill>
            </p:spPr>
            <p:txBody>
              <a:bodyPr/>
              <a:lstStyle/>
              <a:p>
                <a:r>
                  <a:rPr lang="zh-CN" altLang="en-US">
                    <a:noFill/>
                  </a:rPr>
                  <a:t> </a:t>
                </a:r>
              </a:p>
            </p:txBody>
          </p:sp>
        </mc:Fallback>
      </mc:AlternateContent>
      <p:pic>
        <p:nvPicPr>
          <p:cNvPr id="31" name="图片 30"/>
          <p:cNvPicPr>
            <a:picLocks noChangeAspect="1"/>
          </p:cNvPicPr>
          <p:nvPr/>
        </p:nvPicPr>
        <p:blipFill>
          <a:blip r:embed="rId14"/>
          <a:stretch>
            <a:fillRect/>
          </a:stretch>
        </p:blipFill>
        <p:spPr>
          <a:xfrm>
            <a:off x="9591098" y="4260654"/>
            <a:ext cx="2085975" cy="352425"/>
          </a:xfrm>
          <a:prstGeom prst="rect">
            <a:avLst/>
          </a:prstGeom>
        </p:spPr>
      </p:pic>
      <p:pic>
        <p:nvPicPr>
          <p:cNvPr id="32" name="图片 31"/>
          <p:cNvPicPr>
            <a:picLocks noChangeAspect="1"/>
          </p:cNvPicPr>
          <p:nvPr/>
        </p:nvPicPr>
        <p:blipFill>
          <a:blip r:embed="rId15"/>
          <a:stretch>
            <a:fillRect/>
          </a:stretch>
        </p:blipFill>
        <p:spPr>
          <a:xfrm>
            <a:off x="2536296" y="4770577"/>
            <a:ext cx="1038225" cy="342900"/>
          </a:xfrm>
          <a:prstGeom prst="rect">
            <a:avLst/>
          </a:prstGeom>
        </p:spPr>
      </p:pic>
      <p:pic>
        <p:nvPicPr>
          <p:cNvPr id="33" name="图片 32"/>
          <p:cNvPicPr>
            <a:picLocks noChangeAspect="1"/>
          </p:cNvPicPr>
          <p:nvPr/>
        </p:nvPicPr>
        <p:blipFill>
          <a:blip r:embed="rId16"/>
          <a:stretch>
            <a:fillRect/>
          </a:stretch>
        </p:blipFill>
        <p:spPr>
          <a:xfrm>
            <a:off x="3574521" y="4803914"/>
            <a:ext cx="1533525" cy="276225"/>
          </a:xfrm>
          <a:prstGeom prst="rect">
            <a:avLst/>
          </a:prstGeom>
        </p:spPr>
      </p:pic>
      <p:sp>
        <p:nvSpPr>
          <p:cNvPr id="34" name="矩形 33"/>
          <p:cNvSpPr/>
          <p:nvPr/>
        </p:nvSpPr>
        <p:spPr>
          <a:xfrm>
            <a:off x="1004649" y="4771242"/>
            <a:ext cx="1487908" cy="369332"/>
          </a:xfrm>
          <a:prstGeom prst="rect">
            <a:avLst/>
          </a:prstGeom>
        </p:spPr>
        <p:txBody>
          <a:bodyPr wrap="none">
            <a:spAutoFit/>
          </a:bodyPr>
          <a:lstStyle/>
          <a:p>
            <a:r>
              <a:rPr lang="en-US" altLang="zh-CN" dirty="0"/>
              <a:t>Training data</a:t>
            </a:r>
            <a:endParaRPr lang="zh-CN" altLang="en-US" dirty="0"/>
          </a:p>
        </p:txBody>
      </p:sp>
      <p:pic>
        <p:nvPicPr>
          <p:cNvPr id="35" name="图片 34"/>
          <p:cNvPicPr>
            <a:picLocks noChangeAspect="1"/>
          </p:cNvPicPr>
          <p:nvPr/>
        </p:nvPicPr>
        <p:blipFill>
          <a:blip r:embed="rId17"/>
          <a:stretch>
            <a:fillRect/>
          </a:stretch>
        </p:blipFill>
        <p:spPr>
          <a:xfrm>
            <a:off x="4314102" y="5357097"/>
            <a:ext cx="4030980" cy="548640"/>
          </a:xfrm>
          <a:prstGeom prst="rect">
            <a:avLst/>
          </a:prstGeom>
        </p:spPr>
      </p:pic>
      <p:sp>
        <p:nvSpPr>
          <p:cNvPr id="36" name="矩形 35"/>
          <p:cNvSpPr/>
          <p:nvPr/>
        </p:nvSpPr>
        <p:spPr>
          <a:xfrm>
            <a:off x="1004649" y="5401955"/>
            <a:ext cx="3214341" cy="369332"/>
          </a:xfrm>
          <a:prstGeom prst="rect">
            <a:avLst/>
          </a:prstGeom>
        </p:spPr>
        <p:txBody>
          <a:bodyPr wrap="none">
            <a:spAutoFit/>
          </a:bodyPr>
          <a:lstStyle/>
          <a:p>
            <a:r>
              <a:rPr lang="en-US" altLang="zh-CN" dirty="0"/>
              <a:t>Sum-of-squares error function</a:t>
            </a:r>
            <a:endParaRPr lang="zh-CN" altLang="en-US" dirty="0"/>
          </a:p>
        </p:txBody>
      </p:sp>
      <p:pic>
        <p:nvPicPr>
          <p:cNvPr id="37" name="图片 36"/>
          <p:cNvPicPr>
            <a:picLocks noChangeAspect="1"/>
          </p:cNvPicPr>
          <p:nvPr/>
        </p:nvPicPr>
        <p:blipFill>
          <a:blip r:embed="rId18"/>
          <a:stretch>
            <a:fillRect/>
          </a:stretch>
        </p:blipFill>
        <p:spPr>
          <a:xfrm>
            <a:off x="8892253" y="5423743"/>
            <a:ext cx="2788920" cy="358140"/>
          </a:xfrm>
          <a:prstGeom prst="rect">
            <a:avLst/>
          </a:prstGeom>
        </p:spPr>
      </p:pic>
      <p:sp>
        <p:nvSpPr>
          <p:cNvPr id="38" name="右箭头 37"/>
          <p:cNvSpPr/>
          <p:nvPr/>
        </p:nvSpPr>
        <p:spPr>
          <a:xfrm>
            <a:off x="8414903" y="5515331"/>
            <a:ext cx="430357" cy="2194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矩形 38"/>
              <p:cNvSpPr/>
              <p:nvPr/>
            </p:nvSpPr>
            <p:spPr>
              <a:xfrm>
                <a:off x="3412376" y="6097713"/>
                <a:ext cx="2353514" cy="369332"/>
              </a:xfrm>
              <a:prstGeom prst="rect">
                <a:avLst/>
              </a:prstGeom>
            </p:spPr>
            <p:txBody>
              <a:bodyPr wrap="square">
                <a:spAutoFit/>
              </a:bodyPr>
              <a:lstStyle/>
              <a:p>
                <a:r>
                  <a:rPr lang="en-US" altLang="zh-CN" dirty="0"/>
                  <a:t>A new input </a:t>
                </a:r>
                <a14:m>
                  <m:oMath xmlns:m="http://schemas.openxmlformats.org/officeDocument/2006/math">
                    <m:r>
                      <a:rPr lang="en-US" altLang="zh-CN" b="1" i="0" dirty="0" smtClean="0">
                        <a:latin typeface="Cambria Math" panose="02040503050406030204" pitchFamily="18" charset="0"/>
                      </a:rPr>
                      <m:t>𝐱</m:t>
                    </m:r>
                    <m:r>
                      <a:rPr lang="en-US" altLang="zh-CN" b="1"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𝑘</m:t>
                        </m:r>
                      </m:sub>
                    </m:sSub>
                    <m:r>
                      <a:rPr lang="en-US" altLang="zh-CN" b="0" i="1" dirty="0" smtClean="0">
                        <a:latin typeface="Cambria Math" panose="02040503050406030204" pitchFamily="18" charset="0"/>
                      </a:rPr>
                      <m:t>,</m:t>
                    </m:r>
                  </m:oMath>
                </a14:m>
                <a:r>
                  <a:rPr lang="zh-CN" altLang="en-US" dirty="0"/>
                  <a:t> </a:t>
                </a:r>
                <a:r>
                  <a:rPr lang="en-US" altLang="zh-CN" dirty="0"/>
                  <a:t>if</a:t>
                </a:r>
                <a:endParaRPr lang="zh-CN" altLang="en-US" dirty="0"/>
              </a:p>
            </p:txBody>
          </p:sp>
        </mc:Choice>
        <mc:Fallback xmlns="">
          <p:sp>
            <p:nvSpPr>
              <p:cNvPr id="39" name="矩形 38"/>
              <p:cNvSpPr>
                <a:spLocks noRot="1" noChangeAspect="1" noMove="1" noResize="1" noEditPoints="1" noAdjustHandles="1" noChangeArrowheads="1" noChangeShapeType="1" noTextEdit="1"/>
              </p:cNvSpPr>
              <p:nvPr/>
            </p:nvSpPr>
            <p:spPr>
              <a:xfrm>
                <a:off x="3412376" y="6097713"/>
                <a:ext cx="2353514" cy="369332"/>
              </a:xfrm>
              <a:prstGeom prst="rect">
                <a:avLst/>
              </a:prstGeom>
              <a:blipFill>
                <a:blip r:embed="rId19"/>
                <a:stretch>
                  <a:fillRect l="-2332" t="-8197" b="-24590"/>
                </a:stretch>
              </a:blipFill>
            </p:spPr>
            <p:txBody>
              <a:bodyPr/>
              <a:lstStyle/>
              <a:p>
                <a:r>
                  <a:rPr lang="zh-CN" altLang="en-US">
                    <a:noFill/>
                  </a:rPr>
                  <a:t> </a:t>
                </a:r>
              </a:p>
            </p:txBody>
          </p:sp>
        </mc:Fallback>
      </mc:AlternateContent>
      <p:pic>
        <p:nvPicPr>
          <p:cNvPr id="40" name="图片 39"/>
          <p:cNvPicPr>
            <a:picLocks noChangeAspect="1"/>
          </p:cNvPicPr>
          <p:nvPr/>
        </p:nvPicPr>
        <p:blipFill>
          <a:blip r:embed="rId20"/>
          <a:stretch>
            <a:fillRect/>
          </a:stretch>
        </p:blipFill>
        <p:spPr>
          <a:xfrm>
            <a:off x="5681085" y="6086045"/>
            <a:ext cx="1228725" cy="381000"/>
          </a:xfrm>
          <a:prstGeom prst="rect">
            <a:avLst/>
          </a:prstGeom>
        </p:spPr>
      </p:pic>
      <p:sp>
        <p:nvSpPr>
          <p:cNvPr id="44" name="矩形 43"/>
          <p:cNvSpPr/>
          <p:nvPr/>
        </p:nvSpPr>
        <p:spPr>
          <a:xfrm>
            <a:off x="6962051" y="6097713"/>
            <a:ext cx="1109599" cy="369332"/>
          </a:xfrm>
          <a:prstGeom prst="rect">
            <a:avLst/>
          </a:prstGeom>
        </p:spPr>
        <p:txBody>
          <a:bodyPr wrap="none">
            <a:spAutoFit/>
          </a:bodyPr>
          <a:lstStyle/>
          <a:p>
            <a:r>
              <a:rPr lang="en-US" altLang="zh-CN" dirty="0"/>
              <a:t>is largest.</a:t>
            </a:r>
            <a:endParaRPr lang="zh-CN" altLang="en-US" dirty="0"/>
          </a:p>
        </p:txBody>
      </p:sp>
      <p:sp>
        <p:nvSpPr>
          <p:cNvPr id="2" name="灯片编号占位符 1"/>
          <p:cNvSpPr>
            <a:spLocks noGrp="1"/>
          </p:cNvSpPr>
          <p:nvPr>
            <p:ph type="sldNum" sz="quarter" idx="12"/>
          </p:nvPr>
        </p:nvSpPr>
        <p:spPr/>
        <p:txBody>
          <a:bodyPr/>
          <a:lstStyle/>
          <a:p>
            <a:fld id="{2F81B1EB-C24A-4869-9FBD-7A7CF7F2B660}" type="slidenum">
              <a:rPr lang="zh-CN" altLang="en-US" smtClean="0"/>
              <a:t>42</a:t>
            </a:fld>
            <a:endParaRPr lang="zh-CN" altLang="en-US"/>
          </a:p>
        </p:txBody>
      </p:sp>
    </p:spTree>
    <p:extLst>
      <p:ext uri="{BB962C8B-B14F-4D97-AF65-F5344CB8AC3E}">
        <p14:creationId xmlns:p14="http://schemas.microsoft.com/office/powerpoint/2010/main" val="245251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5055" y="390298"/>
            <a:ext cx="2618858" cy="400110"/>
          </a:xfrm>
          <a:prstGeom prst="rect">
            <a:avLst/>
          </a:prstGeom>
        </p:spPr>
        <p:txBody>
          <a:bodyPr wrap="none">
            <a:spAutoFit/>
          </a:bodyPr>
          <a:lstStyle/>
          <a:p>
            <a:r>
              <a:rPr lang="en-US" altLang="zh-CN" sz="2000" b="1" dirty="0"/>
              <a:t>Discriminant Functions</a:t>
            </a:r>
          </a:p>
        </p:txBody>
      </p:sp>
      <p:pic>
        <p:nvPicPr>
          <p:cNvPr id="2" name="图片 1"/>
          <p:cNvPicPr>
            <a:picLocks noChangeAspect="1"/>
          </p:cNvPicPr>
          <p:nvPr/>
        </p:nvPicPr>
        <p:blipFill>
          <a:blip r:embed="rId2"/>
          <a:stretch>
            <a:fillRect/>
          </a:stretch>
        </p:blipFill>
        <p:spPr>
          <a:xfrm>
            <a:off x="1293273" y="1202320"/>
            <a:ext cx="9349740" cy="5570220"/>
          </a:xfrm>
          <a:prstGeom prst="rect">
            <a:avLst/>
          </a:prstGeom>
        </p:spPr>
      </p:pic>
      <p:sp>
        <p:nvSpPr>
          <p:cNvPr id="28" name="矩形 27"/>
          <p:cNvSpPr/>
          <p:nvPr/>
        </p:nvSpPr>
        <p:spPr>
          <a:xfrm>
            <a:off x="495055" y="832988"/>
            <a:ext cx="3357009" cy="369332"/>
          </a:xfrm>
          <a:prstGeom prst="rect">
            <a:avLst/>
          </a:prstGeom>
        </p:spPr>
        <p:txBody>
          <a:bodyPr wrap="none">
            <a:spAutoFit/>
          </a:bodyPr>
          <a:lstStyle/>
          <a:p>
            <a:r>
              <a:rPr lang="en-US" altLang="zh-CN" b="1" dirty="0"/>
              <a:t>Least squares for classification</a:t>
            </a:r>
            <a:endParaRPr lang="zh-CN" altLang="en-US" b="1" dirty="0"/>
          </a:p>
        </p:txBody>
      </p:sp>
      <p:sp>
        <p:nvSpPr>
          <p:cNvPr id="6" name="灯片编号占位符 5"/>
          <p:cNvSpPr>
            <a:spLocks noGrp="1"/>
          </p:cNvSpPr>
          <p:nvPr>
            <p:ph type="sldNum" sz="quarter" idx="12"/>
          </p:nvPr>
        </p:nvSpPr>
        <p:spPr/>
        <p:txBody>
          <a:bodyPr/>
          <a:lstStyle/>
          <a:p>
            <a:fld id="{2F81B1EB-C24A-4869-9FBD-7A7CF7F2B660}" type="slidenum">
              <a:rPr lang="zh-CN" altLang="en-US" smtClean="0"/>
              <a:t>43</a:t>
            </a:fld>
            <a:endParaRPr lang="zh-CN" altLang="en-US"/>
          </a:p>
        </p:txBody>
      </p:sp>
    </p:spTree>
    <p:extLst>
      <p:ext uri="{BB962C8B-B14F-4D97-AF65-F5344CB8AC3E}">
        <p14:creationId xmlns:p14="http://schemas.microsoft.com/office/powerpoint/2010/main" val="1145385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5055" y="390298"/>
            <a:ext cx="2618858" cy="400110"/>
          </a:xfrm>
          <a:prstGeom prst="rect">
            <a:avLst/>
          </a:prstGeom>
        </p:spPr>
        <p:txBody>
          <a:bodyPr wrap="none">
            <a:spAutoFit/>
          </a:bodyPr>
          <a:lstStyle/>
          <a:p>
            <a:r>
              <a:rPr lang="en-US" altLang="zh-CN" sz="2000" b="1" dirty="0"/>
              <a:t>Discriminant Functions</a:t>
            </a:r>
          </a:p>
        </p:txBody>
      </p:sp>
      <p:sp>
        <p:nvSpPr>
          <p:cNvPr id="3" name="矩形 2"/>
          <p:cNvSpPr/>
          <p:nvPr/>
        </p:nvSpPr>
        <p:spPr>
          <a:xfrm>
            <a:off x="495055" y="914274"/>
            <a:ext cx="2969083" cy="369332"/>
          </a:xfrm>
          <a:prstGeom prst="rect">
            <a:avLst/>
          </a:prstGeom>
        </p:spPr>
        <p:txBody>
          <a:bodyPr wrap="none">
            <a:spAutoFit/>
          </a:bodyPr>
          <a:lstStyle/>
          <a:p>
            <a:r>
              <a:rPr lang="en-US" altLang="zh-CN" b="1" dirty="0"/>
              <a:t>Fisher’s linear discriminant</a:t>
            </a:r>
            <a:endParaRPr lang="zh-CN" altLang="en-US" b="1" dirty="0"/>
          </a:p>
        </p:txBody>
      </p:sp>
      <p:sp>
        <p:nvSpPr>
          <p:cNvPr id="4" name="矩形 3"/>
          <p:cNvSpPr/>
          <p:nvPr/>
        </p:nvSpPr>
        <p:spPr>
          <a:xfrm>
            <a:off x="495055" y="1515775"/>
            <a:ext cx="6096000" cy="369332"/>
          </a:xfrm>
          <a:prstGeom prst="rect">
            <a:avLst/>
          </a:prstGeom>
        </p:spPr>
        <p:txBody>
          <a:bodyPr>
            <a:spAutoFit/>
          </a:bodyPr>
          <a:lstStyle/>
          <a:p>
            <a:r>
              <a:rPr lang="en-US" altLang="zh-CN" dirty="0"/>
              <a:t>select a projection that maximizes the class separation</a:t>
            </a:r>
            <a:endParaRPr lang="zh-CN" altLang="en-US" dirty="0"/>
          </a:p>
        </p:txBody>
      </p:sp>
      <p:pic>
        <p:nvPicPr>
          <p:cNvPr id="22" name="图片 21"/>
          <p:cNvPicPr>
            <a:picLocks noChangeAspect="1"/>
          </p:cNvPicPr>
          <p:nvPr/>
        </p:nvPicPr>
        <p:blipFill>
          <a:blip r:embed="rId2"/>
          <a:stretch>
            <a:fillRect/>
          </a:stretch>
        </p:blipFill>
        <p:spPr>
          <a:xfrm>
            <a:off x="2529800" y="1894268"/>
            <a:ext cx="2190750" cy="809625"/>
          </a:xfrm>
          <a:prstGeom prst="rect">
            <a:avLst/>
          </a:prstGeom>
        </p:spPr>
      </p:pic>
      <p:pic>
        <p:nvPicPr>
          <p:cNvPr id="23" name="图片 22"/>
          <p:cNvPicPr>
            <a:picLocks noChangeAspect="1"/>
          </p:cNvPicPr>
          <p:nvPr/>
        </p:nvPicPr>
        <p:blipFill>
          <a:blip r:embed="rId3"/>
          <a:stretch>
            <a:fillRect/>
          </a:stretch>
        </p:blipFill>
        <p:spPr>
          <a:xfrm>
            <a:off x="5306982" y="1894267"/>
            <a:ext cx="2219325" cy="809625"/>
          </a:xfrm>
          <a:prstGeom prst="rect">
            <a:avLst/>
          </a:prstGeom>
        </p:spPr>
      </p:pic>
      <p:sp>
        <p:nvSpPr>
          <p:cNvPr id="26" name="矩形 25"/>
          <p:cNvSpPr/>
          <p:nvPr/>
        </p:nvSpPr>
        <p:spPr>
          <a:xfrm>
            <a:off x="562568" y="2703892"/>
            <a:ext cx="1116011" cy="369332"/>
          </a:xfrm>
          <a:prstGeom prst="rect">
            <a:avLst/>
          </a:prstGeom>
        </p:spPr>
        <p:txBody>
          <a:bodyPr wrap="none">
            <a:spAutoFit/>
          </a:bodyPr>
          <a:lstStyle/>
          <a:p>
            <a:r>
              <a:rPr lang="en-US" altLang="zh-CN" dirty="0"/>
              <a:t>maximize</a:t>
            </a:r>
            <a:endParaRPr lang="zh-CN" altLang="en-US" dirty="0"/>
          </a:p>
        </p:txBody>
      </p:sp>
      <p:pic>
        <p:nvPicPr>
          <p:cNvPr id="27" name="图片 26"/>
          <p:cNvPicPr>
            <a:picLocks noChangeAspect="1"/>
          </p:cNvPicPr>
          <p:nvPr/>
        </p:nvPicPr>
        <p:blipFill>
          <a:blip r:embed="rId4"/>
          <a:stretch>
            <a:fillRect/>
          </a:stretch>
        </p:blipFill>
        <p:spPr>
          <a:xfrm>
            <a:off x="1878293" y="2654124"/>
            <a:ext cx="3228975" cy="419100"/>
          </a:xfrm>
          <a:prstGeom prst="rect">
            <a:avLst/>
          </a:prstGeom>
        </p:spPr>
      </p:pic>
      <p:pic>
        <p:nvPicPr>
          <p:cNvPr id="29" name="图片 28"/>
          <p:cNvPicPr>
            <a:picLocks noChangeAspect="1"/>
          </p:cNvPicPr>
          <p:nvPr/>
        </p:nvPicPr>
        <p:blipFill>
          <a:blip r:embed="rId5"/>
          <a:stretch>
            <a:fillRect/>
          </a:stretch>
        </p:blipFill>
        <p:spPr>
          <a:xfrm>
            <a:off x="5775392" y="2758899"/>
            <a:ext cx="1866900" cy="314325"/>
          </a:xfrm>
          <a:prstGeom prst="rect">
            <a:avLst/>
          </a:prstGeom>
        </p:spPr>
      </p:pic>
      <p:sp>
        <p:nvSpPr>
          <p:cNvPr id="42" name="右箭头 41"/>
          <p:cNvSpPr/>
          <p:nvPr/>
        </p:nvSpPr>
        <p:spPr>
          <a:xfrm>
            <a:off x="5306982" y="2806331"/>
            <a:ext cx="430357" cy="2194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310416" y="2758899"/>
            <a:ext cx="2773516" cy="369332"/>
          </a:xfrm>
          <a:prstGeom prst="rect">
            <a:avLst/>
          </a:prstGeom>
        </p:spPr>
        <p:txBody>
          <a:bodyPr wrap="none">
            <a:spAutoFit/>
          </a:bodyPr>
          <a:lstStyle/>
          <a:p>
            <a:r>
              <a:rPr lang="en-US" altLang="zh-CN" dirty="0">
                <a:solidFill>
                  <a:srgbClr val="FF0000"/>
                </a:solidFill>
              </a:rPr>
              <a:t>have considerable overlap</a:t>
            </a:r>
            <a:endParaRPr lang="zh-CN" altLang="en-US" dirty="0">
              <a:solidFill>
                <a:srgbClr val="FF0000"/>
              </a:solidFill>
            </a:endParaRPr>
          </a:p>
        </p:txBody>
      </p:sp>
      <p:sp>
        <p:nvSpPr>
          <p:cNvPr id="43" name="矩形 42"/>
          <p:cNvSpPr/>
          <p:nvPr/>
        </p:nvSpPr>
        <p:spPr>
          <a:xfrm>
            <a:off x="590412" y="3263890"/>
            <a:ext cx="10945625" cy="646331"/>
          </a:xfrm>
          <a:prstGeom prst="rect">
            <a:avLst/>
          </a:prstGeom>
        </p:spPr>
        <p:txBody>
          <a:bodyPr wrap="none">
            <a:spAutoFit/>
          </a:bodyPr>
          <a:lstStyle/>
          <a:p>
            <a:r>
              <a:rPr lang="en-US" altLang="zh-CN" dirty="0">
                <a:solidFill>
                  <a:srgbClr val="FF0000"/>
                </a:solidFill>
              </a:rPr>
              <a:t>Fisher</a:t>
            </a:r>
            <a:r>
              <a:rPr lang="en-US" altLang="zh-CN" dirty="0"/>
              <a:t>’s idea maximizes a function that will give a large separation between the projected class meanwhile</a:t>
            </a:r>
          </a:p>
          <a:p>
            <a:r>
              <a:rPr lang="en-US" altLang="zh-CN" dirty="0"/>
              <a:t>also giving a small variance within each class, thereby minimizing the class overlap. </a:t>
            </a:r>
            <a:endParaRPr lang="zh-CN" altLang="en-US" dirty="0"/>
          </a:p>
        </p:txBody>
      </p:sp>
      <mc:AlternateContent xmlns:mc="http://schemas.openxmlformats.org/markup-compatibility/2006" xmlns:a14="http://schemas.microsoft.com/office/drawing/2010/main">
        <mc:Choice Requires="a14">
          <p:sp>
            <p:nvSpPr>
              <p:cNvPr id="45" name="矩形 44"/>
              <p:cNvSpPr/>
              <p:nvPr/>
            </p:nvSpPr>
            <p:spPr>
              <a:xfrm>
                <a:off x="590412" y="4050207"/>
                <a:ext cx="3265574" cy="369332"/>
              </a:xfrm>
              <a:prstGeom prst="rect">
                <a:avLst/>
              </a:prstGeom>
            </p:spPr>
            <p:txBody>
              <a:bodyPr wrap="none">
                <a:spAutoFit/>
              </a:bodyPr>
              <a:lstStyle/>
              <a:p>
                <a:r>
                  <a:rPr lang="en-US" altLang="zh-CN" dirty="0"/>
                  <a:t>class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b="0" i="1" dirty="0" smtClean="0">
                            <a:latin typeface="Cambria Math" panose="02040503050406030204" pitchFamily="18" charset="0"/>
                          </a:rPr>
                          <m:t>𝑘</m:t>
                        </m:r>
                      </m:sub>
                    </m:sSub>
                  </m:oMath>
                </a14:m>
                <a:r>
                  <a:rPr lang="en-US" altLang="zh-CN" i="1" dirty="0"/>
                  <a:t>’s </a:t>
                </a:r>
                <a:r>
                  <a:rPr lang="en-US" altLang="zh-CN" dirty="0"/>
                  <a:t>within-class variance</a:t>
                </a:r>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590412" y="4050207"/>
                <a:ext cx="3265574" cy="369332"/>
              </a:xfrm>
              <a:prstGeom prst="rect">
                <a:avLst/>
              </a:prstGeom>
              <a:blipFill>
                <a:blip r:embed="rId6"/>
                <a:stretch>
                  <a:fillRect l="-1679" t="-8197" b="-24590"/>
                </a:stretch>
              </a:blipFill>
            </p:spPr>
            <p:txBody>
              <a:bodyPr/>
              <a:lstStyle/>
              <a:p>
                <a:r>
                  <a:rPr lang="zh-CN" altLang="en-US">
                    <a:noFill/>
                  </a:rPr>
                  <a:t> </a:t>
                </a:r>
              </a:p>
            </p:txBody>
          </p:sp>
        </mc:Fallback>
      </mc:AlternateContent>
      <p:pic>
        <p:nvPicPr>
          <p:cNvPr id="46" name="图片 45"/>
          <p:cNvPicPr>
            <a:picLocks noChangeAspect="1"/>
          </p:cNvPicPr>
          <p:nvPr/>
        </p:nvPicPr>
        <p:blipFill>
          <a:blip r:embed="rId7"/>
          <a:stretch>
            <a:fillRect/>
          </a:stretch>
        </p:blipFill>
        <p:spPr>
          <a:xfrm>
            <a:off x="3941193" y="3958930"/>
            <a:ext cx="2562225" cy="762000"/>
          </a:xfrm>
          <a:prstGeom prst="rect">
            <a:avLst/>
          </a:prstGeom>
        </p:spPr>
      </p:pic>
      <p:sp>
        <p:nvSpPr>
          <p:cNvPr id="47" name="矩形 46"/>
          <p:cNvSpPr/>
          <p:nvPr/>
        </p:nvSpPr>
        <p:spPr>
          <a:xfrm>
            <a:off x="612842" y="4892554"/>
            <a:ext cx="2071401" cy="369332"/>
          </a:xfrm>
          <a:prstGeom prst="rect">
            <a:avLst/>
          </a:prstGeom>
        </p:spPr>
        <p:txBody>
          <a:bodyPr wrap="none">
            <a:spAutoFit/>
          </a:bodyPr>
          <a:lstStyle/>
          <a:p>
            <a:r>
              <a:rPr lang="en-US" altLang="zh-CN" dirty="0"/>
              <a:t>The Fisher criterion</a:t>
            </a:r>
            <a:endParaRPr lang="zh-CN" altLang="en-US" dirty="0"/>
          </a:p>
        </p:txBody>
      </p:sp>
      <p:pic>
        <p:nvPicPr>
          <p:cNvPr id="48" name="图片 47"/>
          <p:cNvPicPr>
            <a:picLocks noChangeAspect="1"/>
          </p:cNvPicPr>
          <p:nvPr/>
        </p:nvPicPr>
        <p:blipFill>
          <a:blip r:embed="rId8"/>
          <a:stretch>
            <a:fillRect/>
          </a:stretch>
        </p:blipFill>
        <p:spPr>
          <a:xfrm>
            <a:off x="2726756" y="4772191"/>
            <a:ext cx="2428875" cy="704850"/>
          </a:xfrm>
          <a:prstGeom prst="rect">
            <a:avLst/>
          </a:prstGeom>
        </p:spPr>
      </p:pic>
      <p:pic>
        <p:nvPicPr>
          <p:cNvPr id="49" name="图片 48"/>
          <p:cNvPicPr>
            <a:picLocks noChangeAspect="1"/>
          </p:cNvPicPr>
          <p:nvPr/>
        </p:nvPicPr>
        <p:blipFill>
          <a:blip r:embed="rId9"/>
          <a:stretch>
            <a:fillRect/>
          </a:stretch>
        </p:blipFill>
        <p:spPr>
          <a:xfrm>
            <a:off x="5663075" y="4698934"/>
            <a:ext cx="2238375" cy="742950"/>
          </a:xfrm>
          <a:prstGeom prst="rect">
            <a:avLst/>
          </a:prstGeom>
        </p:spPr>
      </p:pic>
      <p:pic>
        <p:nvPicPr>
          <p:cNvPr id="50" name="图片 49"/>
          <p:cNvPicPr>
            <a:picLocks noChangeAspect="1"/>
          </p:cNvPicPr>
          <p:nvPr/>
        </p:nvPicPr>
        <p:blipFill>
          <a:blip r:embed="rId10"/>
          <a:stretch>
            <a:fillRect/>
          </a:stretch>
        </p:blipFill>
        <p:spPr>
          <a:xfrm>
            <a:off x="4097220" y="5586434"/>
            <a:ext cx="2849880" cy="403860"/>
          </a:xfrm>
          <a:prstGeom prst="rect">
            <a:avLst/>
          </a:prstGeom>
        </p:spPr>
      </p:pic>
      <p:pic>
        <p:nvPicPr>
          <p:cNvPr id="51" name="图片 50"/>
          <p:cNvPicPr>
            <a:picLocks noChangeAspect="1"/>
          </p:cNvPicPr>
          <p:nvPr/>
        </p:nvPicPr>
        <p:blipFill>
          <a:blip r:embed="rId11"/>
          <a:stretch>
            <a:fillRect/>
          </a:stretch>
        </p:blipFill>
        <p:spPr>
          <a:xfrm>
            <a:off x="4274900" y="6104814"/>
            <a:ext cx="5890260" cy="617220"/>
          </a:xfrm>
          <a:prstGeom prst="rect">
            <a:avLst/>
          </a:prstGeom>
        </p:spPr>
      </p:pic>
      <p:sp>
        <p:nvSpPr>
          <p:cNvPr id="53" name="矩形 52"/>
          <p:cNvSpPr/>
          <p:nvPr/>
        </p:nvSpPr>
        <p:spPr>
          <a:xfrm>
            <a:off x="612842" y="5600907"/>
            <a:ext cx="3456395" cy="369332"/>
          </a:xfrm>
          <a:prstGeom prst="rect">
            <a:avLst/>
          </a:prstGeom>
        </p:spPr>
        <p:txBody>
          <a:bodyPr wrap="none">
            <a:spAutoFit/>
          </a:bodyPr>
          <a:lstStyle/>
          <a:p>
            <a:r>
              <a:rPr lang="en-US" altLang="zh-CN" dirty="0"/>
              <a:t>between-class covariance matrix:</a:t>
            </a:r>
            <a:endParaRPr lang="zh-CN" altLang="en-US" dirty="0"/>
          </a:p>
        </p:txBody>
      </p:sp>
      <p:sp>
        <p:nvSpPr>
          <p:cNvPr id="54" name="矩形 53"/>
          <p:cNvSpPr/>
          <p:nvPr/>
        </p:nvSpPr>
        <p:spPr>
          <a:xfrm>
            <a:off x="619732" y="6155083"/>
            <a:ext cx="3655168" cy="369332"/>
          </a:xfrm>
          <a:prstGeom prst="rect">
            <a:avLst/>
          </a:prstGeom>
        </p:spPr>
        <p:txBody>
          <a:bodyPr wrap="none">
            <a:spAutoFit/>
          </a:bodyPr>
          <a:lstStyle/>
          <a:p>
            <a:r>
              <a:rPr lang="en-US" altLang="zh-CN" dirty="0"/>
              <a:t>total within-class covariance matrix</a:t>
            </a:r>
            <a:endParaRPr lang="zh-CN" altLang="en-US" dirty="0"/>
          </a:p>
        </p:txBody>
      </p:sp>
      <p:pic>
        <p:nvPicPr>
          <p:cNvPr id="55" name="图片 54"/>
          <p:cNvPicPr>
            <a:picLocks noChangeAspect="1"/>
          </p:cNvPicPr>
          <p:nvPr/>
        </p:nvPicPr>
        <p:blipFill>
          <a:blip r:embed="rId12"/>
          <a:stretch>
            <a:fillRect/>
          </a:stretch>
        </p:blipFill>
        <p:spPr>
          <a:xfrm>
            <a:off x="8759832" y="4892554"/>
            <a:ext cx="2324100" cy="466725"/>
          </a:xfrm>
          <a:prstGeom prst="rect">
            <a:avLst/>
          </a:prstGeom>
        </p:spPr>
      </p:pic>
      <p:sp>
        <p:nvSpPr>
          <p:cNvPr id="56" name="右箭头 55"/>
          <p:cNvSpPr/>
          <p:nvPr/>
        </p:nvSpPr>
        <p:spPr>
          <a:xfrm>
            <a:off x="8154006" y="5016187"/>
            <a:ext cx="430357" cy="2194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8584363" y="5324774"/>
            <a:ext cx="2829621" cy="369332"/>
          </a:xfrm>
          <a:prstGeom prst="rect">
            <a:avLst/>
          </a:prstGeom>
          <a:solidFill>
            <a:srgbClr val="FFC000"/>
          </a:solidFill>
        </p:spPr>
        <p:txBody>
          <a:bodyPr wrap="none">
            <a:spAutoFit/>
          </a:bodyPr>
          <a:lstStyle/>
          <a:p>
            <a:r>
              <a:rPr lang="en-US" altLang="zh-CN" i="1" dirty="0"/>
              <a:t>Fisher’s linear discriminant</a:t>
            </a:r>
            <a:endParaRPr lang="zh-CN" altLang="en-US" i="1" dirty="0"/>
          </a:p>
        </p:txBody>
      </p:sp>
      <p:sp>
        <p:nvSpPr>
          <p:cNvPr id="2" name="灯片编号占位符 1"/>
          <p:cNvSpPr>
            <a:spLocks noGrp="1"/>
          </p:cNvSpPr>
          <p:nvPr>
            <p:ph type="sldNum" sz="quarter" idx="12"/>
          </p:nvPr>
        </p:nvSpPr>
        <p:spPr/>
        <p:txBody>
          <a:bodyPr/>
          <a:lstStyle/>
          <a:p>
            <a:fld id="{2F81B1EB-C24A-4869-9FBD-7A7CF7F2B660}" type="slidenum">
              <a:rPr lang="zh-CN" altLang="en-US" smtClean="0"/>
              <a:t>44</a:t>
            </a:fld>
            <a:endParaRPr lang="zh-CN" altLang="en-US"/>
          </a:p>
        </p:txBody>
      </p:sp>
    </p:spTree>
    <p:extLst>
      <p:ext uri="{BB962C8B-B14F-4D97-AF65-F5344CB8AC3E}">
        <p14:creationId xmlns:p14="http://schemas.microsoft.com/office/powerpoint/2010/main" val="1732837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5055" y="390298"/>
            <a:ext cx="2618858" cy="400110"/>
          </a:xfrm>
          <a:prstGeom prst="rect">
            <a:avLst/>
          </a:prstGeom>
        </p:spPr>
        <p:txBody>
          <a:bodyPr wrap="none">
            <a:spAutoFit/>
          </a:bodyPr>
          <a:lstStyle/>
          <a:p>
            <a:r>
              <a:rPr lang="en-US" altLang="zh-CN" sz="2000" b="1" dirty="0"/>
              <a:t>Discriminant Functions</a:t>
            </a:r>
          </a:p>
        </p:txBody>
      </p:sp>
      <p:pic>
        <p:nvPicPr>
          <p:cNvPr id="2" name="图片 1"/>
          <p:cNvPicPr>
            <a:picLocks noChangeAspect="1"/>
          </p:cNvPicPr>
          <p:nvPr/>
        </p:nvPicPr>
        <p:blipFill>
          <a:blip r:embed="rId2"/>
          <a:stretch>
            <a:fillRect/>
          </a:stretch>
        </p:blipFill>
        <p:spPr>
          <a:xfrm>
            <a:off x="574489" y="1465454"/>
            <a:ext cx="10689908" cy="4972050"/>
          </a:xfrm>
          <a:prstGeom prst="rect">
            <a:avLst/>
          </a:prstGeom>
        </p:spPr>
      </p:pic>
      <p:sp>
        <p:nvSpPr>
          <p:cNvPr id="6" name="矩形 5"/>
          <p:cNvSpPr/>
          <p:nvPr/>
        </p:nvSpPr>
        <p:spPr>
          <a:xfrm>
            <a:off x="495055" y="914274"/>
            <a:ext cx="2969083" cy="369332"/>
          </a:xfrm>
          <a:prstGeom prst="rect">
            <a:avLst/>
          </a:prstGeom>
        </p:spPr>
        <p:txBody>
          <a:bodyPr wrap="none">
            <a:spAutoFit/>
          </a:bodyPr>
          <a:lstStyle/>
          <a:p>
            <a:r>
              <a:rPr lang="en-US" altLang="zh-CN" b="1" dirty="0"/>
              <a:t>Fisher’s linear discriminant</a:t>
            </a:r>
            <a:endParaRPr lang="zh-CN" altLang="en-US" b="1" dirty="0"/>
          </a:p>
        </p:txBody>
      </p:sp>
      <p:sp>
        <p:nvSpPr>
          <p:cNvPr id="3" name="灯片编号占位符 2"/>
          <p:cNvSpPr>
            <a:spLocks noGrp="1"/>
          </p:cNvSpPr>
          <p:nvPr>
            <p:ph type="sldNum" sz="quarter" idx="12"/>
          </p:nvPr>
        </p:nvSpPr>
        <p:spPr/>
        <p:txBody>
          <a:bodyPr/>
          <a:lstStyle/>
          <a:p>
            <a:fld id="{2F81B1EB-C24A-4869-9FBD-7A7CF7F2B660}" type="slidenum">
              <a:rPr lang="zh-CN" altLang="en-US" smtClean="0"/>
              <a:t>45</a:t>
            </a:fld>
            <a:endParaRPr lang="zh-CN" altLang="en-US"/>
          </a:p>
        </p:txBody>
      </p:sp>
    </p:spTree>
    <p:extLst>
      <p:ext uri="{BB962C8B-B14F-4D97-AF65-F5344CB8AC3E}">
        <p14:creationId xmlns:p14="http://schemas.microsoft.com/office/powerpoint/2010/main" val="4020571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5055" y="390298"/>
            <a:ext cx="2618858" cy="400110"/>
          </a:xfrm>
          <a:prstGeom prst="rect">
            <a:avLst/>
          </a:prstGeom>
        </p:spPr>
        <p:txBody>
          <a:bodyPr wrap="none">
            <a:spAutoFit/>
          </a:bodyPr>
          <a:lstStyle/>
          <a:p>
            <a:r>
              <a:rPr lang="en-US" altLang="zh-CN" sz="2000" b="1" dirty="0"/>
              <a:t>Discriminant Functions</a:t>
            </a:r>
          </a:p>
        </p:txBody>
      </p:sp>
      <p:sp>
        <p:nvSpPr>
          <p:cNvPr id="6" name="矩形 5"/>
          <p:cNvSpPr/>
          <p:nvPr/>
        </p:nvSpPr>
        <p:spPr>
          <a:xfrm>
            <a:off x="495055" y="948606"/>
            <a:ext cx="2885726" cy="369332"/>
          </a:xfrm>
          <a:prstGeom prst="rect">
            <a:avLst/>
          </a:prstGeom>
        </p:spPr>
        <p:txBody>
          <a:bodyPr wrap="none">
            <a:spAutoFit/>
          </a:bodyPr>
          <a:lstStyle/>
          <a:p>
            <a:r>
              <a:rPr lang="en-US" altLang="zh-CN" b="1" dirty="0"/>
              <a:t>The perceptron algorithm</a:t>
            </a:r>
            <a:endParaRPr lang="zh-CN" altLang="en-US" b="1" dirty="0"/>
          </a:p>
        </p:txBody>
      </p:sp>
      <p:pic>
        <p:nvPicPr>
          <p:cNvPr id="7" name="图片 6"/>
          <p:cNvPicPr>
            <a:picLocks noChangeAspect="1"/>
          </p:cNvPicPr>
          <p:nvPr/>
        </p:nvPicPr>
        <p:blipFill>
          <a:blip r:embed="rId3"/>
          <a:stretch>
            <a:fillRect/>
          </a:stretch>
        </p:blipFill>
        <p:spPr>
          <a:xfrm>
            <a:off x="2836032" y="1326905"/>
            <a:ext cx="2438400" cy="495300"/>
          </a:xfrm>
          <a:prstGeom prst="rect">
            <a:avLst/>
          </a:prstGeom>
        </p:spPr>
      </p:pic>
      <p:pic>
        <p:nvPicPr>
          <p:cNvPr id="8" name="图片 7"/>
          <p:cNvPicPr>
            <a:picLocks noChangeAspect="1"/>
          </p:cNvPicPr>
          <p:nvPr/>
        </p:nvPicPr>
        <p:blipFill>
          <a:blip r:embed="rId4"/>
          <a:stretch>
            <a:fillRect/>
          </a:stretch>
        </p:blipFill>
        <p:spPr>
          <a:xfrm>
            <a:off x="8493865" y="1190913"/>
            <a:ext cx="2590800" cy="857250"/>
          </a:xfrm>
          <a:prstGeom prst="rect">
            <a:avLst/>
          </a:prstGeom>
        </p:spPr>
      </p:pic>
      <p:sp>
        <p:nvSpPr>
          <p:cNvPr id="9" name="矩形 8"/>
          <p:cNvSpPr/>
          <p:nvPr/>
        </p:nvSpPr>
        <p:spPr>
          <a:xfrm>
            <a:off x="495055" y="1380922"/>
            <a:ext cx="2148345" cy="369332"/>
          </a:xfrm>
          <a:prstGeom prst="rect">
            <a:avLst/>
          </a:prstGeom>
        </p:spPr>
        <p:txBody>
          <a:bodyPr wrap="none">
            <a:spAutoFit/>
          </a:bodyPr>
          <a:lstStyle/>
          <a:p>
            <a:r>
              <a:rPr lang="en-US" altLang="zh-CN" dirty="0"/>
              <a:t>Perceptron function</a:t>
            </a:r>
            <a:endParaRPr lang="zh-CN" altLang="en-US" dirty="0"/>
          </a:p>
        </p:txBody>
      </p:sp>
      <p:sp>
        <p:nvSpPr>
          <p:cNvPr id="10" name="矩形 9"/>
          <p:cNvSpPr/>
          <p:nvPr/>
        </p:nvSpPr>
        <p:spPr>
          <a:xfrm>
            <a:off x="5564341" y="1428995"/>
            <a:ext cx="2999539" cy="369332"/>
          </a:xfrm>
          <a:prstGeom prst="rect">
            <a:avLst/>
          </a:prstGeom>
        </p:spPr>
        <p:txBody>
          <a:bodyPr wrap="none">
            <a:spAutoFit/>
          </a:bodyPr>
          <a:lstStyle/>
          <a:p>
            <a:r>
              <a:rPr lang="en-US" altLang="zh-CN" dirty="0"/>
              <a:t>nonlinear activation function</a:t>
            </a:r>
            <a:endParaRPr lang="zh-CN" altLang="en-US" dirty="0"/>
          </a:p>
        </p:txBody>
      </p:sp>
      <p:pic>
        <p:nvPicPr>
          <p:cNvPr id="11" name="图片 10"/>
          <p:cNvPicPr>
            <a:picLocks noChangeAspect="1"/>
          </p:cNvPicPr>
          <p:nvPr/>
        </p:nvPicPr>
        <p:blipFill>
          <a:blip r:embed="rId5"/>
          <a:stretch>
            <a:fillRect/>
          </a:stretch>
        </p:blipFill>
        <p:spPr>
          <a:xfrm>
            <a:off x="2282560" y="1831173"/>
            <a:ext cx="4781550" cy="314325"/>
          </a:xfrm>
          <a:prstGeom prst="rect">
            <a:avLst/>
          </a:prstGeom>
        </p:spPr>
      </p:pic>
      <p:sp>
        <p:nvSpPr>
          <p:cNvPr id="12" name="矩形 11"/>
          <p:cNvSpPr/>
          <p:nvPr/>
        </p:nvSpPr>
        <p:spPr>
          <a:xfrm>
            <a:off x="492882" y="1798327"/>
            <a:ext cx="1500732" cy="369332"/>
          </a:xfrm>
          <a:prstGeom prst="rect">
            <a:avLst/>
          </a:prstGeom>
        </p:spPr>
        <p:txBody>
          <a:bodyPr wrap="none">
            <a:spAutoFit/>
          </a:bodyPr>
          <a:lstStyle/>
          <a:p>
            <a:r>
              <a:rPr lang="en-US" altLang="zh-CN" dirty="0"/>
              <a:t>Target values</a:t>
            </a:r>
            <a:endParaRPr lang="zh-CN" altLang="en-US" dirty="0"/>
          </a:p>
        </p:txBody>
      </p:sp>
      <p:sp>
        <p:nvSpPr>
          <p:cNvPr id="13" name="矩形 12"/>
          <p:cNvSpPr/>
          <p:nvPr/>
        </p:nvSpPr>
        <p:spPr>
          <a:xfrm>
            <a:off x="492882" y="2325857"/>
            <a:ext cx="2161169" cy="369332"/>
          </a:xfrm>
          <a:prstGeom prst="rect">
            <a:avLst/>
          </a:prstGeom>
        </p:spPr>
        <p:txBody>
          <a:bodyPr wrap="none">
            <a:spAutoFit/>
          </a:bodyPr>
          <a:lstStyle/>
          <a:p>
            <a:r>
              <a:rPr lang="en-US" altLang="zh-CN" dirty="0"/>
              <a:t>perceptron criterion</a:t>
            </a:r>
            <a:endParaRPr lang="zh-CN" altLang="en-US" dirty="0"/>
          </a:p>
        </p:txBody>
      </p:sp>
      <p:pic>
        <p:nvPicPr>
          <p:cNvPr id="14" name="图片 13"/>
          <p:cNvPicPr>
            <a:picLocks noChangeAspect="1"/>
          </p:cNvPicPr>
          <p:nvPr/>
        </p:nvPicPr>
        <p:blipFill>
          <a:blip r:embed="rId6"/>
          <a:stretch>
            <a:fillRect/>
          </a:stretch>
        </p:blipFill>
        <p:spPr>
          <a:xfrm>
            <a:off x="2836032" y="2226417"/>
            <a:ext cx="3019425" cy="762000"/>
          </a:xfrm>
          <a:prstGeom prst="rect">
            <a:avLst/>
          </a:prstGeom>
        </p:spPr>
      </p:pic>
      <p:pic>
        <p:nvPicPr>
          <p:cNvPr id="16" name="图片 15"/>
          <p:cNvPicPr>
            <a:picLocks noChangeAspect="1"/>
          </p:cNvPicPr>
          <p:nvPr/>
        </p:nvPicPr>
        <p:blipFill>
          <a:blip r:embed="rId7"/>
          <a:stretch>
            <a:fillRect/>
          </a:stretch>
        </p:blipFill>
        <p:spPr>
          <a:xfrm>
            <a:off x="5235520" y="2357218"/>
            <a:ext cx="933450" cy="438150"/>
          </a:xfrm>
          <a:prstGeom prst="rect">
            <a:avLst/>
          </a:prstGeom>
        </p:spPr>
      </p:pic>
      <p:sp>
        <p:nvSpPr>
          <p:cNvPr id="17" name="矩形 16"/>
          <p:cNvSpPr/>
          <p:nvPr/>
        </p:nvSpPr>
        <p:spPr>
          <a:xfrm>
            <a:off x="6909094" y="2391627"/>
            <a:ext cx="4418197" cy="369332"/>
          </a:xfrm>
          <a:prstGeom prst="rect">
            <a:avLst/>
          </a:prstGeom>
        </p:spPr>
        <p:txBody>
          <a:bodyPr wrap="none">
            <a:spAutoFit/>
          </a:bodyPr>
          <a:lstStyle/>
          <a:p>
            <a:r>
              <a:rPr lang="en-US" altLang="zh-CN" dirty="0"/>
              <a:t>denotes the set of all misclassified patterns</a:t>
            </a:r>
            <a:endParaRPr lang="zh-CN" altLang="en-US" dirty="0"/>
          </a:p>
        </p:txBody>
      </p:sp>
      <p:pic>
        <p:nvPicPr>
          <p:cNvPr id="18" name="图片 17"/>
          <p:cNvPicPr>
            <a:picLocks noChangeAspect="1"/>
          </p:cNvPicPr>
          <p:nvPr/>
        </p:nvPicPr>
        <p:blipFill>
          <a:blip r:embed="rId8"/>
          <a:stretch>
            <a:fillRect/>
          </a:stretch>
        </p:blipFill>
        <p:spPr>
          <a:xfrm>
            <a:off x="6595581" y="2414948"/>
            <a:ext cx="381000" cy="323850"/>
          </a:xfrm>
          <a:prstGeom prst="rect">
            <a:avLst/>
          </a:prstGeom>
        </p:spPr>
      </p:pic>
      <p:pic>
        <p:nvPicPr>
          <p:cNvPr id="19" name="图片 18"/>
          <p:cNvPicPr>
            <a:picLocks noChangeAspect="1"/>
          </p:cNvPicPr>
          <p:nvPr/>
        </p:nvPicPr>
        <p:blipFill>
          <a:blip r:embed="rId9"/>
          <a:stretch>
            <a:fillRect/>
          </a:stretch>
        </p:blipFill>
        <p:spPr>
          <a:xfrm>
            <a:off x="3563882" y="3119218"/>
            <a:ext cx="5210175" cy="476250"/>
          </a:xfrm>
          <a:prstGeom prst="rect">
            <a:avLst/>
          </a:prstGeom>
        </p:spPr>
      </p:pic>
      <p:sp>
        <p:nvSpPr>
          <p:cNvPr id="20" name="矩形 19"/>
          <p:cNvSpPr/>
          <p:nvPr/>
        </p:nvSpPr>
        <p:spPr>
          <a:xfrm>
            <a:off x="553153" y="2983813"/>
            <a:ext cx="2880917" cy="369332"/>
          </a:xfrm>
          <a:prstGeom prst="rect">
            <a:avLst/>
          </a:prstGeom>
        </p:spPr>
        <p:txBody>
          <a:bodyPr wrap="none">
            <a:spAutoFit/>
          </a:bodyPr>
          <a:lstStyle/>
          <a:p>
            <a:r>
              <a:rPr lang="en-US" altLang="zh-CN" dirty="0"/>
              <a:t>Stochastic gradient descent</a:t>
            </a:r>
            <a:endParaRPr lang="zh-CN" altLang="en-US" dirty="0"/>
          </a:p>
        </p:txBody>
      </p:sp>
      <p:sp>
        <p:nvSpPr>
          <p:cNvPr id="21" name="右箭头 20"/>
          <p:cNvSpPr/>
          <p:nvPr/>
        </p:nvSpPr>
        <p:spPr>
          <a:xfrm>
            <a:off x="697652" y="3222799"/>
            <a:ext cx="2591918" cy="3296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92883" y="3834454"/>
            <a:ext cx="10995484" cy="923330"/>
          </a:xfrm>
          <a:prstGeom prst="rect">
            <a:avLst/>
          </a:prstGeom>
        </p:spPr>
        <p:txBody>
          <a:bodyPr wrap="square">
            <a:spAutoFit/>
          </a:bodyPr>
          <a:lstStyle/>
          <a:p>
            <a:r>
              <a:rPr lang="en-US" altLang="zh-CN" b="1" i="1" dirty="0"/>
              <a:t>Perceptron convergence theorem</a:t>
            </a:r>
            <a:r>
              <a:rPr lang="en-US" altLang="zh-CN" dirty="0"/>
              <a:t>:</a:t>
            </a:r>
            <a:r>
              <a:rPr lang="en-US" altLang="zh-CN" i="1" dirty="0"/>
              <a:t> </a:t>
            </a:r>
            <a:r>
              <a:rPr lang="en-US" altLang="zh-CN" dirty="0"/>
              <a:t>if there exists an exact solution (in other words, if the training data set is linearly separable), then the perceptron learning algorithm is guaranteed to find an exact solution in a finite number of steps.</a:t>
            </a:r>
            <a:endParaRPr lang="zh-CN" altLang="en-US" dirty="0"/>
          </a:p>
        </p:txBody>
      </p:sp>
      <p:sp>
        <p:nvSpPr>
          <p:cNvPr id="2" name="灯片编号占位符 1"/>
          <p:cNvSpPr>
            <a:spLocks noGrp="1"/>
          </p:cNvSpPr>
          <p:nvPr>
            <p:ph type="sldNum" sz="quarter" idx="12"/>
          </p:nvPr>
        </p:nvSpPr>
        <p:spPr/>
        <p:txBody>
          <a:bodyPr/>
          <a:lstStyle/>
          <a:p>
            <a:fld id="{2F81B1EB-C24A-4869-9FBD-7A7CF7F2B660}" type="slidenum">
              <a:rPr lang="zh-CN" altLang="en-US" smtClean="0"/>
              <a:t>46</a:t>
            </a:fld>
            <a:endParaRPr lang="zh-CN" altLang="en-US"/>
          </a:p>
        </p:txBody>
      </p:sp>
    </p:spTree>
    <p:extLst>
      <p:ext uri="{BB962C8B-B14F-4D97-AF65-F5344CB8AC3E}">
        <p14:creationId xmlns:p14="http://schemas.microsoft.com/office/powerpoint/2010/main" val="3873417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5055" y="390298"/>
            <a:ext cx="2618858" cy="400110"/>
          </a:xfrm>
          <a:prstGeom prst="rect">
            <a:avLst/>
          </a:prstGeom>
        </p:spPr>
        <p:txBody>
          <a:bodyPr wrap="none">
            <a:spAutoFit/>
          </a:bodyPr>
          <a:lstStyle/>
          <a:p>
            <a:r>
              <a:rPr lang="en-US" altLang="zh-CN" sz="2000" b="1" dirty="0"/>
              <a:t>Discriminant Functions</a:t>
            </a:r>
          </a:p>
        </p:txBody>
      </p:sp>
      <p:sp>
        <p:nvSpPr>
          <p:cNvPr id="6" name="矩形 5"/>
          <p:cNvSpPr/>
          <p:nvPr/>
        </p:nvSpPr>
        <p:spPr>
          <a:xfrm>
            <a:off x="495055" y="948606"/>
            <a:ext cx="2885726" cy="369332"/>
          </a:xfrm>
          <a:prstGeom prst="rect">
            <a:avLst/>
          </a:prstGeom>
        </p:spPr>
        <p:txBody>
          <a:bodyPr wrap="none">
            <a:spAutoFit/>
          </a:bodyPr>
          <a:lstStyle/>
          <a:p>
            <a:r>
              <a:rPr lang="en-US" altLang="zh-CN" b="1" dirty="0"/>
              <a:t>The perceptron algorithm</a:t>
            </a:r>
            <a:endParaRPr lang="zh-CN" altLang="en-US" b="1" dirty="0"/>
          </a:p>
        </p:txBody>
      </p:sp>
      <p:pic>
        <p:nvPicPr>
          <p:cNvPr id="24" name="图片 23"/>
          <p:cNvPicPr>
            <a:picLocks noChangeAspect="1"/>
          </p:cNvPicPr>
          <p:nvPr/>
        </p:nvPicPr>
        <p:blipFill>
          <a:blip r:embed="rId2"/>
          <a:stretch>
            <a:fillRect/>
          </a:stretch>
        </p:blipFill>
        <p:spPr>
          <a:xfrm>
            <a:off x="5989142" y="994771"/>
            <a:ext cx="6038850" cy="5495925"/>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495055" y="1342077"/>
                <a:ext cx="5494087" cy="5355312"/>
              </a:xfrm>
              <a:prstGeom prst="rect">
                <a:avLst/>
              </a:prstGeom>
            </p:spPr>
            <p:txBody>
              <a:bodyPr wrap="square">
                <a:spAutoFit/>
              </a:bodyPr>
              <a:lstStyle/>
              <a:p>
                <a:pPr marL="285750" indent="-285750" algn="just">
                  <a:buFont typeface="Arial" panose="020B0604020202020204" pitchFamily="34" charset="0"/>
                  <a:buChar char="•"/>
                </a:pPr>
                <a:r>
                  <a:rPr lang="en-US" altLang="zh-CN" dirty="0"/>
                  <a:t>Illustration of the convergence of the perceptron learning algorithm, showing data points from two classes (red and blue) in a two-dimensional feature space (φ1, φ2). </a:t>
                </a:r>
              </a:p>
              <a:p>
                <a:pPr marL="285750" indent="-285750" algn="just">
                  <a:buFont typeface="Arial" panose="020B0604020202020204" pitchFamily="34" charset="0"/>
                  <a:buChar char="•"/>
                </a:pPr>
                <a:r>
                  <a:rPr lang="en-US" altLang="zh-CN" dirty="0"/>
                  <a:t>The top left plot shows the initial parameter vector </a:t>
                </a:r>
                <a14:m>
                  <m:oMath xmlns:m="http://schemas.openxmlformats.org/officeDocument/2006/math">
                    <m:r>
                      <a:rPr lang="en-US" altLang="zh-CN" i="1" dirty="0" smtClean="0">
                        <a:latin typeface="Cambria Math" panose="02040503050406030204" pitchFamily="18" charset="0"/>
                      </a:rPr>
                      <m:t>𝑤</m:t>
                    </m:r>
                  </m:oMath>
                </a14:m>
                <a:r>
                  <a:rPr lang="en-US" altLang="zh-CN" dirty="0"/>
                  <a:t> shown as a black arrow together with the corresponding decision boundary (black line), in which the arrow points towards the decision region which classified as belonging to the red class.</a:t>
                </a:r>
              </a:p>
              <a:p>
                <a:pPr marL="285750" indent="-285750" algn="just">
                  <a:buFont typeface="Arial" panose="020B0604020202020204" pitchFamily="34" charset="0"/>
                  <a:buChar char="•"/>
                </a:pPr>
                <a:r>
                  <a:rPr lang="en-US" altLang="zh-CN" dirty="0"/>
                  <a:t> The data point circled in green is misclassified and so its feature vector is added to the current weight vector, giving the new decision boundary shown in the top right plot. </a:t>
                </a:r>
              </a:p>
              <a:p>
                <a:pPr marL="285750" indent="-285750" algn="just">
                  <a:buFont typeface="Arial" panose="020B0604020202020204" pitchFamily="34" charset="0"/>
                  <a:buChar char="•"/>
                </a:pPr>
                <a:r>
                  <a:rPr lang="en-US" altLang="zh-CN" dirty="0"/>
                  <a:t>The bottom left plot shows the next misclassified point to be considered, indicated by the green circle, and its feature vector is again added to the weight vector giving the decision boundary shown in the bottom right plot for which all data points are correctly classified.</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495055" y="1342077"/>
                <a:ext cx="5494087" cy="5355312"/>
              </a:xfrm>
              <a:prstGeom prst="rect">
                <a:avLst/>
              </a:prstGeom>
              <a:blipFill>
                <a:blip r:embed="rId3"/>
                <a:stretch>
                  <a:fillRect l="-461" t="-473" r="-922" b="-946"/>
                </a:stretch>
              </a:blipFill>
            </p:spPr>
            <p:txBody>
              <a:bodyPr/>
              <a:lstStyle/>
              <a:p>
                <a:r>
                  <a:rPr lang="en-US">
                    <a:noFill/>
                  </a:rPr>
                  <a:t> </a:t>
                </a:r>
              </a:p>
            </p:txBody>
          </p:sp>
        </mc:Fallback>
      </mc:AlternateContent>
      <p:sp>
        <p:nvSpPr>
          <p:cNvPr id="3" name="灯片编号占位符 2"/>
          <p:cNvSpPr>
            <a:spLocks noGrp="1"/>
          </p:cNvSpPr>
          <p:nvPr>
            <p:ph type="sldNum" sz="quarter" idx="12"/>
          </p:nvPr>
        </p:nvSpPr>
        <p:spPr/>
        <p:txBody>
          <a:bodyPr/>
          <a:lstStyle/>
          <a:p>
            <a:fld id="{2F81B1EB-C24A-4869-9FBD-7A7CF7F2B660}" type="slidenum">
              <a:rPr lang="zh-CN" altLang="en-US" smtClean="0"/>
              <a:t>47</a:t>
            </a:fld>
            <a:endParaRPr lang="zh-CN" altLang="en-US"/>
          </a:p>
        </p:txBody>
      </p:sp>
    </p:spTree>
    <p:extLst>
      <p:ext uri="{BB962C8B-B14F-4D97-AF65-F5344CB8AC3E}">
        <p14:creationId xmlns:p14="http://schemas.microsoft.com/office/powerpoint/2010/main" val="1107653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48E26C-41D3-76C3-22BF-FDE8ADEF38A2}"/>
              </a:ext>
            </a:extLst>
          </p:cNvPr>
          <p:cNvSpPr txBox="1"/>
          <p:nvPr/>
        </p:nvSpPr>
        <p:spPr>
          <a:xfrm>
            <a:off x="2656115" y="2351314"/>
            <a:ext cx="7199343" cy="646331"/>
          </a:xfrm>
          <a:prstGeom prst="rect">
            <a:avLst/>
          </a:prstGeom>
          <a:noFill/>
        </p:spPr>
        <p:txBody>
          <a:bodyPr wrap="none" rtlCol="0">
            <a:spAutoFit/>
          </a:bodyPr>
          <a:lstStyle/>
          <a:p>
            <a:r>
              <a:rPr lang="en-US" sz="3600" dirty="0">
                <a:solidFill>
                  <a:srgbClr val="C00000"/>
                </a:solidFill>
                <a:latin typeface="American Typewriter" panose="02090604020004020304" pitchFamily="18" charset="77"/>
                <a:cs typeface="Times New Roman" panose="02020603050405020304" pitchFamily="18" charset="0"/>
              </a:rPr>
              <a:t>Probabilistic Generative Models</a:t>
            </a:r>
          </a:p>
        </p:txBody>
      </p:sp>
    </p:spTree>
    <p:extLst>
      <p:ext uri="{BB962C8B-B14F-4D97-AF65-F5344CB8AC3E}">
        <p14:creationId xmlns:p14="http://schemas.microsoft.com/office/powerpoint/2010/main" val="1862516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8250" y="3918"/>
            <a:ext cx="9409176" cy="68462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2022422" y="209862"/>
            <a:ext cx="7211518" cy="3159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2600"/>
              <a:buFont typeface="Book Antiqua"/>
              <a:buNone/>
            </a:pPr>
            <a:r>
              <a:rPr lang="en-US" sz="2600" b="1" dirty="0">
                <a:solidFill>
                  <a:srgbClr val="C00000"/>
                </a:solidFill>
                <a:latin typeface="Book Antiqua"/>
                <a:ea typeface="Book Antiqua"/>
                <a:cs typeface="Book Antiqua"/>
                <a:sym typeface="Book Antiqua"/>
              </a:rPr>
              <a:t>MLE – for Linear Regression Model</a:t>
            </a:r>
            <a:endParaRPr dirty="0">
              <a:solidFill>
                <a:srgbClr val="C00000"/>
              </a:solidFill>
            </a:endParaRPr>
          </a:p>
        </p:txBody>
      </p:sp>
      <p:pic>
        <p:nvPicPr>
          <p:cNvPr id="104" name="Google Shape;104;p4"/>
          <p:cNvPicPr preferRelativeResize="0">
            <a:picLocks noGrp="1"/>
          </p:cNvPicPr>
          <p:nvPr>
            <p:ph type="body" idx="1"/>
          </p:nvPr>
        </p:nvPicPr>
        <p:blipFill rotWithShape="1">
          <a:blip r:embed="rId3">
            <a:alphaModFix/>
          </a:blip>
          <a:srcRect/>
          <a:stretch/>
        </p:blipFill>
        <p:spPr>
          <a:xfrm>
            <a:off x="942675" y="1463775"/>
            <a:ext cx="9542100" cy="5312100"/>
          </a:xfrm>
          <a:prstGeom prst="rect">
            <a:avLst/>
          </a:prstGeom>
          <a:noFill/>
          <a:ln>
            <a:noFill/>
          </a:ln>
        </p:spPr>
      </p:pic>
      <p:sp>
        <p:nvSpPr>
          <p:cNvPr id="105" name="Google Shape;105;p4"/>
          <p:cNvSpPr txBox="1"/>
          <p:nvPr/>
        </p:nvSpPr>
        <p:spPr>
          <a:xfrm>
            <a:off x="835854" y="645706"/>
            <a:ext cx="10721562" cy="698140"/>
          </a:xfrm>
          <a:prstGeom prst="rect">
            <a:avLst/>
          </a:prstGeom>
          <a:noFill/>
          <a:ln>
            <a:noFill/>
          </a:ln>
        </p:spPr>
        <p:txBody>
          <a:bodyPr spcFirstLastPara="1" wrap="square" lIns="91425" tIns="45700" rIns="91425" bIns="45700" anchor="t" anchorCtr="0">
            <a:spAutoFit/>
          </a:bodyPr>
          <a:lstStyle/>
          <a:p>
            <a:pPr marL="0" marR="0" lvl="0" indent="0" algn="l" rtl="0">
              <a:lnSpc>
                <a:spcPct val="112000"/>
              </a:lnSpc>
              <a:spcBef>
                <a:spcPts val="0"/>
              </a:spcBef>
              <a:spcAft>
                <a:spcPts val="0"/>
              </a:spcAft>
              <a:buNone/>
            </a:pPr>
            <a:r>
              <a:rPr lang="en-US" sz="1800" b="0" i="0" u="none" strike="noStrike" cap="none">
                <a:solidFill>
                  <a:srgbClr val="000000"/>
                </a:solidFill>
                <a:highlight>
                  <a:srgbClr val="FFFFFF"/>
                </a:highlight>
                <a:latin typeface="Book Antiqua"/>
                <a:ea typeface="Book Antiqua"/>
                <a:cs typeface="Book Antiqua"/>
                <a:sym typeface="Book Antiqua"/>
              </a:rPr>
              <a:t>In the context of linear regression, MLE is used to estimate the coefficients (parameters) of the regression model.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8250" y="3918"/>
            <a:ext cx="9409176" cy="684624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8250" y="866067"/>
            <a:ext cx="9409176" cy="534140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12224" y="3918"/>
            <a:ext cx="8421623" cy="684624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75133" y="3918"/>
            <a:ext cx="8848778" cy="684624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8250" y="426503"/>
            <a:ext cx="9409339" cy="4643029"/>
            <a:chOff x="0" y="306324"/>
            <a:chExt cx="7318375" cy="3611245"/>
          </a:xfrm>
        </p:grpSpPr>
        <p:pic>
          <p:nvPicPr>
            <p:cNvPr id="3" name="object 3"/>
            <p:cNvPicPr/>
            <p:nvPr/>
          </p:nvPicPr>
          <p:blipFill>
            <a:blip r:embed="rId2" cstate="print"/>
            <a:stretch>
              <a:fillRect/>
            </a:stretch>
          </p:blipFill>
          <p:spPr>
            <a:xfrm>
              <a:off x="0" y="306324"/>
              <a:ext cx="7318248" cy="3611023"/>
            </a:xfrm>
            <a:prstGeom prst="rect">
              <a:avLst/>
            </a:prstGeom>
          </p:spPr>
        </p:pic>
        <p:pic>
          <p:nvPicPr>
            <p:cNvPr id="4" name="object 4"/>
            <p:cNvPicPr/>
            <p:nvPr/>
          </p:nvPicPr>
          <p:blipFill>
            <a:blip r:embed="rId3" cstate="print"/>
            <a:stretch>
              <a:fillRect/>
            </a:stretch>
          </p:blipFill>
          <p:spPr>
            <a:xfrm>
              <a:off x="2370105" y="642937"/>
              <a:ext cx="2328957" cy="126682"/>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08719" y="3918"/>
            <a:ext cx="9238704" cy="684624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8250" y="3918"/>
            <a:ext cx="9409175" cy="566666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8250" y="80337"/>
            <a:ext cx="9409175" cy="676982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8250" y="3918"/>
            <a:ext cx="8074805" cy="4383240"/>
          </a:xfrm>
          <a:prstGeom prst="rect">
            <a:avLst/>
          </a:prstGeom>
        </p:spPr>
      </p:pic>
      <p:pic>
        <p:nvPicPr>
          <p:cNvPr id="3" name="object 3"/>
          <p:cNvPicPr/>
          <p:nvPr/>
        </p:nvPicPr>
        <p:blipFill>
          <a:blip r:embed="rId3" cstate="print"/>
          <a:stretch>
            <a:fillRect/>
          </a:stretch>
        </p:blipFill>
        <p:spPr>
          <a:xfrm>
            <a:off x="2521674" y="4659521"/>
            <a:ext cx="8125750" cy="21906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77C169-7410-855B-D9B4-134ABF48A9BD}"/>
              </a:ext>
            </a:extLst>
          </p:cNvPr>
          <p:cNvSpPr txBox="1"/>
          <p:nvPr/>
        </p:nvSpPr>
        <p:spPr>
          <a:xfrm>
            <a:off x="2024743" y="2427905"/>
            <a:ext cx="8142514" cy="646331"/>
          </a:xfrm>
          <a:prstGeom prst="rect">
            <a:avLst/>
          </a:prstGeom>
          <a:noFill/>
        </p:spPr>
        <p:txBody>
          <a:bodyPr wrap="square">
            <a:spAutoFit/>
          </a:bodyPr>
          <a:lstStyle/>
          <a:p>
            <a:r>
              <a:rPr lang="en-US" sz="3600" dirty="0">
                <a:solidFill>
                  <a:srgbClr val="C00000"/>
                </a:solidFill>
                <a:latin typeface="American Typewriter" panose="02090604020004020304" pitchFamily="18" charset="77"/>
                <a:cs typeface="Times New Roman" panose="02020603050405020304" pitchFamily="18" charset="0"/>
              </a:rPr>
              <a:t>Probabilistic Discriminative Models</a:t>
            </a:r>
          </a:p>
        </p:txBody>
      </p:sp>
    </p:spTree>
    <p:extLst>
      <p:ext uri="{BB962C8B-B14F-4D97-AF65-F5344CB8AC3E}">
        <p14:creationId xmlns:p14="http://schemas.microsoft.com/office/powerpoint/2010/main" val="2925643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2022422" y="209862"/>
            <a:ext cx="7211518" cy="3159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2600"/>
              <a:buFont typeface="Book Antiqua"/>
              <a:buNone/>
            </a:pPr>
            <a:r>
              <a:rPr lang="en-US" sz="2600" b="1" dirty="0">
                <a:solidFill>
                  <a:srgbClr val="C00000"/>
                </a:solidFill>
                <a:latin typeface="Book Antiqua"/>
                <a:ea typeface="Book Antiqua"/>
                <a:cs typeface="Book Antiqua"/>
                <a:sym typeface="Book Antiqua"/>
              </a:rPr>
              <a:t>Likelihood Function</a:t>
            </a:r>
            <a:endParaRPr dirty="0">
              <a:solidFill>
                <a:srgbClr val="C00000"/>
              </a:solidFill>
            </a:endParaRPr>
          </a:p>
        </p:txBody>
      </p:sp>
      <p:pic>
        <p:nvPicPr>
          <p:cNvPr id="111" name="Google Shape;111;p5"/>
          <p:cNvPicPr preferRelativeResize="0"/>
          <p:nvPr/>
        </p:nvPicPr>
        <p:blipFill rotWithShape="1">
          <a:blip r:embed="rId3">
            <a:alphaModFix/>
          </a:blip>
          <a:srcRect/>
          <a:stretch/>
        </p:blipFill>
        <p:spPr>
          <a:xfrm>
            <a:off x="520941" y="899411"/>
            <a:ext cx="9972173" cy="476687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97175" y="662939"/>
            <a:ext cx="1797871" cy="228600"/>
          </a:xfrm>
          <a:prstGeom prst="rect">
            <a:avLst/>
          </a:prstGeom>
        </p:spPr>
      </p:pic>
      <p:pic>
        <p:nvPicPr>
          <p:cNvPr id="3" name="object 3"/>
          <p:cNvPicPr/>
          <p:nvPr/>
        </p:nvPicPr>
        <p:blipFill>
          <a:blip r:embed="rId3" cstate="print"/>
          <a:stretch>
            <a:fillRect/>
          </a:stretch>
        </p:blipFill>
        <p:spPr>
          <a:xfrm>
            <a:off x="5289176" y="662939"/>
            <a:ext cx="2084294" cy="228600"/>
          </a:xfrm>
          <a:prstGeom prst="rect">
            <a:avLst/>
          </a:prstGeom>
        </p:spPr>
      </p:pic>
      <p:grpSp>
        <p:nvGrpSpPr>
          <p:cNvPr id="4" name="object 4"/>
          <p:cNvGrpSpPr/>
          <p:nvPr/>
        </p:nvGrpSpPr>
        <p:grpSpPr>
          <a:xfrm>
            <a:off x="1658471" y="306593"/>
            <a:ext cx="8588749" cy="6250640"/>
            <a:chOff x="0" y="347472"/>
            <a:chExt cx="9733915" cy="7084059"/>
          </a:xfrm>
        </p:grpSpPr>
        <p:sp>
          <p:nvSpPr>
            <p:cNvPr id="5" name="object 5"/>
            <p:cNvSpPr/>
            <p:nvPr/>
          </p:nvSpPr>
          <p:spPr>
            <a:xfrm>
              <a:off x="6586728" y="757427"/>
              <a:ext cx="342900" cy="250190"/>
            </a:xfrm>
            <a:custGeom>
              <a:avLst/>
              <a:gdLst/>
              <a:ahLst/>
              <a:cxnLst/>
              <a:rect l="l" t="t" r="r" b="b"/>
              <a:pathLst>
                <a:path w="342900" h="250190">
                  <a:moveTo>
                    <a:pt x="0" y="249936"/>
                  </a:moveTo>
                  <a:lnTo>
                    <a:pt x="0" y="242316"/>
                  </a:lnTo>
                  <a:lnTo>
                    <a:pt x="7619" y="242316"/>
                  </a:lnTo>
                  <a:lnTo>
                    <a:pt x="13716" y="240792"/>
                  </a:lnTo>
                  <a:lnTo>
                    <a:pt x="18287" y="239268"/>
                  </a:lnTo>
                  <a:lnTo>
                    <a:pt x="22859" y="236220"/>
                  </a:lnTo>
                  <a:lnTo>
                    <a:pt x="25907" y="234696"/>
                  </a:lnTo>
                  <a:lnTo>
                    <a:pt x="28955" y="230124"/>
                  </a:lnTo>
                  <a:lnTo>
                    <a:pt x="30479" y="228600"/>
                  </a:lnTo>
                  <a:lnTo>
                    <a:pt x="32003" y="224028"/>
                  </a:lnTo>
                  <a:lnTo>
                    <a:pt x="35051" y="217932"/>
                  </a:lnTo>
                  <a:lnTo>
                    <a:pt x="35051" y="19812"/>
                  </a:lnTo>
                  <a:lnTo>
                    <a:pt x="32003" y="18288"/>
                  </a:lnTo>
                  <a:lnTo>
                    <a:pt x="32003" y="13716"/>
                  </a:lnTo>
                  <a:lnTo>
                    <a:pt x="28955" y="12192"/>
                  </a:lnTo>
                  <a:lnTo>
                    <a:pt x="24383" y="9144"/>
                  </a:lnTo>
                  <a:lnTo>
                    <a:pt x="19811" y="7620"/>
                  </a:lnTo>
                  <a:lnTo>
                    <a:pt x="13716" y="6096"/>
                  </a:lnTo>
                  <a:lnTo>
                    <a:pt x="0" y="6096"/>
                  </a:lnTo>
                  <a:lnTo>
                    <a:pt x="0" y="0"/>
                  </a:lnTo>
                  <a:lnTo>
                    <a:pt x="100583" y="0"/>
                  </a:lnTo>
                  <a:lnTo>
                    <a:pt x="172211" y="163068"/>
                  </a:lnTo>
                  <a:lnTo>
                    <a:pt x="240791" y="0"/>
                  </a:lnTo>
                  <a:lnTo>
                    <a:pt x="342899" y="0"/>
                  </a:lnTo>
                  <a:lnTo>
                    <a:pt x="342899" y="6096"/>
                  </a:lnTo>
                  <a:lnTo>
                    <a:pt x="326135" y="6096"/>
                  </a:lnTo>
                  <a:lnTo>
                    <a:pt x="320039" y="7620"/>
                  </a:lnTo>
                  <a:lnTo>
                    <a:pt x="316991" y="9144"/>
                  </a:lnTo>
                  <a:lnTo>
                    <a:pt x="313943" y="12192"/>
                  </a:lnTo>
                  <a:lnTo>
                    <a:pt x="310895" y="13716"/>
                  </a:lnTo>
                  <a:lnTo>
                    <a:pt x="307847" y="18288"/>
                  </a:lnTo>
                  <a:lnTo>
                    <a:pt x="307847" y="21336"/>
                  </a:lnTo>
                  <a:lnTo>
                    <a:pt x="306323" y="27432"/>
                  </a:lnTo>
                  <a:lnTo>
                    <a:pt x="306323" y="217932"/>
                  </a:lnTo>
                  <a:lnTo>
                    <a:pt x="307847" y="227076"/>
                  </a:lnTo>
                  <a:lnTo>
                    <a:pt x="307847" y="230124"/>
                  </a:lnTo>
                  <a:lnTo>
                    <a:pt x="310895" y="233172"/>
                  </a:lnTo>
                  <a:lnTo>
                    <a:pt x="312419" y="236220"/>
                  </a:lnTo>
                  <a:lnTo>
                    <a:pt x="318515" y="239268"/>
                  </a:lnTo>
                  <a:lnTo>
                    <a:pt x="323087" y="240792"/>
                  </a:lnTo>
                  <a:lnTo>
                    <a:pt x="326135" y="242316"/>
                  </a:lnTo>
                  <a:lnTo>
                    <a:pt x="342899" y="242316"/>
                  </a:lnTo>
                  <a:lnTo>
                    <a:pt x="342899" y="249936"/>
                  </a:lnTo>
                  <a:lnTo>
                    <a:pt x="210311" y="249936"/>
                  </a:lnTo>
                  <a:lnTo>
                    <a:pt x="210311" y="242316"/>
                  </a:lnTo>
                  <a:lnTo>
                    <a:pt x="227075" y="242316"/>
                  </a:lnTo>
                  <a:lnTo>
                    <a:pt x="233171" y="240792"/>
                  </a:lnTo>
                  <a:lnTo>
                    <a:pt x="237743" y="239268"/>
                  </a:lnTo>
                  <a:lnTo>
                    <a:pt x="243839" y="233172"/>
                  </a:lnTo>
                  <a:lnTo>
                    <a:pt x="245363" y="228600"/>
                  </a:lnTo>
                  <a:lnTo>
                    <a:pt x="245363" y="227076"/>
                  </a:lnTo>
                  <a:lnTo>
                    <a:pt x="246887" y="217932"/>
                  </a:lnTo>
                  <a:lnTo>
                    <a:pt x="246887" y="19812"/>
                  </a:lnTo>
                  <a:lnTo>
                    <a:pt x="150875" y="249936"/>
                  </a:lnTo>
                  <a:lnTo>
                    <a:pt x="146303" y="249936"/>
                  </a:lnTo>
                  <a:lnTo>
                    <a:pt x="48767" y="21336"/>
                  </a:lnTo>
                  <a:lnTo>
                    <a:pt x="48767" y="217932"/>
                  </a:lnTo>
                  <a:lnTo>
                    <a:pt x="50291" y="220980"/>
                  </a:lnTo>
                  <a:lnTo>
                    <a:pt x="50291" y="227076"/>
                  </a:lnTo>
                  <a:lnTo>
                    <a:pt x="54863" y="233172"/>
                  </a:lnTo>
                  <a:lnTo>
                    <a:pt x="60959" y="236220"/>
                  </a:lnTo>
                  <a:lnTo>
                    <a:pt x="65531" y="240792"/>
                  </a:lnTo>
                  <a:lnTo>
                    <a:pt x="74675" y="242316"/>
                  </a:lnTo>
                  <a:lnTo>
                    <a:pt x="85343" y="242316"/>
                  </a:lnTo>
                  <a:lnTo>
                    <a:pt x="85343" y="249936"/>
                  </a:lnTo>
                  <a:lnTo>
                    <a:pt x="0" y="249936"/>
                  </a:lnTo>
                  <a:close/>
                </a:path>
              </a:pathLst>
            </a:custGeom>
            <a:solidFill>
              <a:srgbClr val="FF0000"/>
            </a:solidFill>
          </p:spPr>
          <p:txBody>
            <a:bodyPr wrap="square" lIns="0" tIns="0" rIns="0" bIns="0" rtlCol="0"/>
            <a:lstStyle/>
            <a:p>
              <a:endParaRPr sz="1590"/>
            </a:p>
          </p:txBody>
        </p:sp>
        <p:pic>
          <p:nvPicPr>
            <p:cNvPr id="6" name="object 6"/>
            <p:cNvPicPr/>
            <p:nvPr/>
          </p:nvPicPr>
          <p:blipFill>
            <a:blip r:embed="rId4" cstate="print"/>
            <a:stretch>
              <a:fillRect/>
            </a:stretch>
          </p:blipFill>
          <p:spPr>
            <a:xfrm>
              <a:off x="6949440" y="827531"/>
              <a:ext cx="163068" cy="182880"/>
            </a:xfrm>
            <a:prstGeom prst="rect">
              <a:avLst/>
            </a:prstGeom>
          </p:spPr>
        </p:pic>
        <p:pic>
          <p:nvPicPr>
            <p:cNvPr id="7" name="object 7"/>
            <p:cNvPicPr/>
            <p:nvPr/>
          </p:nvPicPr>
          <p:blipFill>
            <a:blip r:embed="rId5" cstate="print"/>
            <a:stretch>
              <a:fillRect/>
            </a:stretch>
          </p:blipFill>
          <p:spPr>
            <a:xfrm>
              <a:off x="7139940" y="757427"/>
              <a:ext cx="187452" cy="252983"/>
            </a:xfrm>
            <a:prstGeom prst="rect">
              <a:avLst/>
            </a:prstGeom>
          </p:spPr>
        </p:pic>
        <p:pic>
          <p:nvPicPr>
            <p:cNvPr id="8" name="object 8"/>
            <p:cNvPicPr/>
            <p:nvPr/>
          </p:nvPicPr>
          <p:blipFill>
            <a:blip r:embed="rId6" cstate="print"/>
            <a:stretch>
              <a:fillRect/>
            </a:stretch>
          </p:blipFill>
          <p:spPr>
            <a:xfrm>
              <a:off x="7351776" y="757427"/>
              <a:ext cx="252983" cy="252983"/>
            </a:xfrm>
            <a:prstGeom prst="rect">
              <a:avLst/>
            </a:prstGeom>
          </p:spPr>
        </p:pic>
        <p:pic>
          <p:nvPicPr>
            <p:cNvPr id="9" name="object 9"/>
            <p:cNvPicPr/>
            <p:nvPr/>
          </p:nvPicPr>
          <p:blipFill>
            <a:blip r:embed="rId7" cstate="print"/>
            <a:stretch>
              <a:fillRect/>
            </a:stretch>
          </p:blipFill>
          <p:spPr>
            <a:xfrm>
              <a:off x="7626095" y="827531"/>
              <a:ext cx="117348" cy="182880"/>
            </a:xfrm>
            <a:prstGeom prst="rect">
              <a:avLst/>
            </a:prstGeom>
          </p:spPr>
        </p:pic>
        <p:pic>
          <p:nvPicPr>
            <p:cNvPr id="10" name="object 10"/>
            <p:cNvPicPr/>
            <p:nvPr/>
          </p:nvPicPr>
          <p:blipFill>
            <a:blip r:embed="rId8" cstate="print"/>
            <a:stretch>
              <a:fillRect/>
            </a:stretch>
          </p:blipFill>
          <p:spPr>
            <a:xfrm>
              <a:off x="0" y="347472"/>
              <a:ext cx="9733787" cy="7083551"/>
            </a:xfrm>
            <a:prstGeom prst="rect">
              <a:avLst/>
            </a:prstGeom>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32791" y="591671"/>
            <a:ext cx="8130091" cy="573920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27019" y="306593"/>
            <a:ext cx="6416936" cy="625019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18981" y="322729"/>
            <a:ext cx="8385586" cy="3784001"/>
          </a:xfrm>
          <a:prstGeom prst="rect">
            <a:avLst/>
          </a:prstGeom>
        </p:spPr>
      </p:pic>
      <p:pic>
        <p:nvPicPr>
          <p:cNvPr id="3" name="object 3"/>
          <p:cNvPicPr/>
          <p:nvPr/>
        </p:nvPicPr>
        <p:blipFill>
          <a:blip r:embed="rId3" cstate="print"/>
          <a:stretch>
            <a:fillRect/>
          </a:stretch>
        </p:blipFill>
        <p:spPr>
          <a:xfrm>
            <a:off x="2219212" y="4175312"/>
            <a:ext cx="7382434" cy="238147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76674" y="306593"/>
            <a:ext cx="7047603" cy="625019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F96070-8320-C8F7-4A6D-CBF257C9C427}"/>
              </a:ext>
            </a:extLst>
          </p:cNvPr>
          <p:cNvSpPr txBox="1"/>
          <p:nvPr/>
        </p:nvSpPr>
        <p:spPr>
          <a:xfrm>
            <a:off x="3048000" y="2253734"/>
            <a:ext cx="6096000" cy="646331"/>
          </a:xfrm>
          <a:prstGeom prst="rect">
            <a:avLst/>
          </a:prstGeom>
          <a:noFill/>
        </p:spPr>
        <p:txBody>
          <a:bodyPr wrap="square">
            <a:spAutoFit/>
          </a:bodyPr>
          <a:lstStyle/>
          <a:p>
            <a:r>
              <a:rPr lang="en-SG" sz="3600" dirty="0">
                <a:solidFill>
                  <a:srgbClr val="C00000"/>
                </a:solidFill>
                <a:latin typeface="American Typewriter" panose="02090604020004020304" pitchFamily="18" charset="77"/>
                <a:ea typeface="Times New Roman"/>
                <a:cs typeface="Times New Roman"/>
                <a:sym typeface="Times New Roman"/>
              </a:rPr>
              <a:t>Laplace Approximation</a:t>
            </a:r>
            <a:endParaRPr lang="en-US" sz="3600" dirty="0">
              <a:solidFill>
                <a:srgbClr val="C00000"/>
              </a:solidFill>
              <a:latin typeface="American Typewriter" panose="02090604020004020304" pitchFamily="18" charset="77"/>
            </a:endParaRPr>
          </a:p>
        </p:txBody>
      </p:sp>
    </p:spTree>
    <p:extLst>
      <p:ext uri="{BB962C8B-B14F-4D97-AF65-F5344CB8AC3E}">
        <p14:creationId xmlns:p14="http://schemas.microsoft.com/office/powerpoint/2010/main" val="2220862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838200" y="365125"/>
            <a:ext cx="10515600" cy="38863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7030A0"/>
              </a:buClr>
              <a:buSzPct val="100000"/>
              <a:buFont typeface="Times New Roman"/>
              <a:buNone/>
            </a:pPr>
            <a:r>
              <a:rPr lang="en-SG" dirty="0">
                <a:solidFill>
                  <a:srgbClr val="7030A0"/>
                </a:solidFill>
                <a:latin typeface="Times New Roman"/>
                <a:ea typeface="Times New Roman"/>
                <a:cs typeface="Times New Roman"/>
                <a:sym typeface="Times New Roman"/>
              </a:rPr>
              <a:t>Laplace Approximation</a:t>
            </a:r>
            <a:endParaRPr dirty="0">
              <a:solidFill>
                <a:srgbClr val="7030A0"/>
              </a:solidFill>
            </a:endParaRPr>
          </a:p>
        </p:txBody>
      </p:sp>
      <p:sp>
        <p:nvSpPr>
          <p:cNvPr id="91" name="Google Shape;91;p2"/>
          <p:cNvSpPr txBox="1">
            <a:spLocks noGrp="1"/>
          </p:cNvSpPr>
          <p:nvPr>
            <p:ph type="body" idx="1"/>
          </p:nvPr>
        </p:nvSpPr>
        <p:spPr>
          <a:xfrm>
            <a:off x="838200" y="985365"/>
            <a:ext cx="10515600" cy="4871737"/>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400"/>
              <a:buNone/>
            </a:pPr>
            <a:r>
              <a:rPr lang="en-SG" sz="2400">
                <a:latin typeface="Times New Roman"/>
                <a:ea typeface="Times New Roman"/>
                <a:cs typeface="Times New Roman"/>
                <a:sym typeface="Times New Roman"/>
              </a:rPr>
              <a:t>The Laplace Approximation aims to find a Gaussian approximation to a probability density defined over a set of continuous variables.</a:t>
            </a:r>
            <a:endParaRPr/>
          </a:p>
          <a:p>
            <a:pPr marL="0" lvl="0" indent="0" algn="just" rtl="0">
              <a:lnSpc>
                <a:spcPct val="90000"/>
              </a:lnSpc>
              <a:spcBef>
                <a:spcPts val="600"/>
              </a:spcBef>
              <a:spcAft>
                <a:spcPts val="0"/>
              </a:spcAft>
              <a:buClr>
                <a:schemeClr val="dk1"/>
              </a:buClr>
              <a:buSzPts val="2400"/>
              <a:buNone/>
            </a:pPr>
            <a:r>
              <a:rPr lang="en-SG" sz="2400">
                <a:latin typeface="Times New Roman"/>
                <a:ea typeface="Times New Roman"/>
                <a:cs typeface="Times New Roman"/>
                <a:sym typeface="Times New Roman"/>
              </a:rPr>
              <a:t>Consider first the case of a single continuous variable z, and suppose the distribution p(z) is defined by</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92" name="Google Shape;92;p2"/>
          <p:cNvPicPr preferRelativeResize="0"/>
          <p:nvPr/>
        </p:nvPicPr>
        <p:blipFill rotWithShape="1">
          <a:blip r:embed="rId3">
            <a:alphaModFix/>
          </a:blip>
          <a:srcRect/>
          <a:stretch/>
        </p:blipFill>
        <p:spPr>
          <a:xfrm>
            <a:off x="4642407" y="2569722"/>
            <a:ext cx="2066925" cy="695346"/>
          </a:xfrm>
          <a:prstGeom prst="rect">
            <a:avLst/>
          </a:prstGeom>
          <a:noFill/>
          <a:ln>
            <a:noFill/>
          </a:ln>
        </p:spPr>
      </p:pic>
      <p:pic>
        <p:nvPicPr>
          <p:cNvPr id="93" name="Google Shape;93;p2"/>
          <p:cNvPicPr preferRelativeResize="0"/>
          <p:nvPr/>
        </p:nvPicPr>
        <p:blipFill rotWithShape="1">
          <a:blip r:embed="rId4">
            <a:alphaModFix/>
          </a:blip>
          <a:srcRect/>
          <a:stretch/>
        </p:blipFill>
        <p:spPr>
          <a:xfrm>
            <a:off x="838200" y="3265068"/>
            <a:ext cx="10441459" cy="1228725"/>
          </a:xfrm>
          <a:prstGeom prst="rect">
            <a:avLst/>
          </a:prstGeom>
          <a:noFill/>
          <a:ln>
            <a:noFill/>
          </a:ln>
        </p:spPr>
      </p:pic>
      <p:pic>
        <p:nvPicPr>
          <p:cNvPr id="94" name="Google Shape;94;p2"/>
          <p:cNvPicPr preferRelativeResize="0"/>
          <p:nvPr/>
        </p:nvPicPr>
        <p:blipFill rotWithShape="1">
          <a:blip r:embed="rId5">
            <a:alphaModFix/>
          </a:blip>
          <a:srcRect/>
          <a:stretch/>
        </p:blipFill>
        <p:spPr>
          <a:xfrm>
            <a:off x="4925712" y="4727176"/>
            <a:ext cx="2019300" cy="9239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3"/>
          <p:cNvPicPr preferRelativeResize="0">
            <a:picLocks noGrp="1"/>
          </p:cNvPicPr>
          <p:nvPr>
            <p:ph type="body" idx="1"/>
          </p:nvPr>
        </p:nvPicPr>
        <p:blipFill rotWithShape="1">
          <a:blip r:embed="rId3">
            <a:alphaModFix/>
          </a:blip>
          <a:srcRect/>
          <a:stretch/>
        </p:blipFill>
        <p:spPr>
          <a:xfrm>
            <a:off x="1830344" y="854354"/>
            <a:ext cx="7962900" cy="847725"/>
          </a:xfrm>
          <a:prstGeom prst="rect">
            <a:avLst/>
          </a:prstGeom>
          <a:noFill/>
          <a:ln>
            <a:noFill/>
          </a:ln>
        </p:spPr>
      </p:pic>
      <p:pic>
        <p:nvPicPr>
          <p:cNvPr id="100" name="Google Shape;100;p3"/>
          <p:cNvPicPr preferRelativeResize="0"/>
          <p:nvPr/>
        </p:nvPicPr>
        <p:blipFill rotWithShape="1">
          <a:blip r:embed="rId4">
            <a:alphaModFix/>
          </a:blip>
          <a:srcRect/>
          <a:stretch/>
        </p:blipFill>
        <p:spPr>
          <a:xfrm>
            <a:off x="3926102" y="1938981"/>
            <a:ext cx="3524250" cy="533400"/>
          </a:xfrm>
          <a:prstGeom prst="rect">
            <a:avLst/>
          </a:prstGeom>
          <a:noFill/>
          <a:ln>
            <a:noFill/>
          </a:ln>
        </p:spPr>
      </p:pic>
      <p:pic>
        <p:nvPicPr>
          <p:cNvPr id="101" name="Google Shape;101;p3"/>
          <p:cNvPicPr preferRelativeResize="0"/>
          <p:nvPr/>
        </p:nvPicPr>
        <p:blipFill rotWithShape="1">
          <a:blip r:embed="rId5">
            <a:alphaModFix/>
          </a:blip>
          <a:srcRect/>
          <a:stretch/>
        </p:blipFill>
        <p:spPr>
          <a:xfrm>
            <a:off x="2185858" y="2483515"/>
            <a:ext cx="7038975" cy="725895"/>
          </a:xfrm>
          <a:prstGeom prst="rect">
            <a:avLst/>
          </a:prstGeom>
          <a:noFill/>
          <a:ln>
            <a:noFill/>
          </a:ln>
        </p:spPr>
      </p:pic>
      <p:pic>
        <p:nvPicPr>
          <p:cNvPr id="102" name="Google Shape;102;p3"/>
          <p:cNvPicPr preferRelativeResize="0"/>
          <p:nvPr/>
        </p:nvPicPr>
        <p:blipFill rotWithShape="1">
          <a:blip r:embed="rId6">
            <a:alphaModFix/>
          </a:blip>
          <a:srcRect/>
          <a:stretch/>
        </p:blipFill>
        <p:spPr>
          <a:xfrm>
            <a:off x="2157283" y="3378801"/>
            <a:ext cx="7972425" cy="619125"/>
          </a:xfrm>
          <a:prstGeom prst="rect">
            <a:avLst/>
          </a:prstGeom>
          <a:noFill/>
          <a:ln>
            <a:noFill/>
          </a:ln>
        </p:spPr>
      </p:pic>
      <p:pic>
        <p:nvPicPr>
          <p:cNvPr id="103" name="Google Shape;103;p3"/>
          <p:cNvPicPr preferRelativeResize="0"/>
          <p:nvPr/>
        </p:nvPicPr>
        <p:blipFill rotWithShape="1">
          <a:blip r:embed="rId7">
            <a:alphaModFix/>
          </a:blip>
          <a:srcRect/>
          <a:stretch/>
        </p:blipFill>
        <p:spPr>
          <a:xfrm>
            <a:off x="4300407" y="3997926"/>
            <a:ext cx="3686175" cy="597951"/>
          </a:xfrm>
          <a:prstGeom prst="rect">
            <a:avLst/>
          </a:prstGeom>
          <a:noFill/>
          <a:ln>
            <a:noFill/>
          </a:ln>
        </p:spPr>
      </p:pic>
      <p:pic>
        <p:nvPicPr>
          <p:cNvPr id="104" name="Google Shape;104;p3"/>
          <p:cNvPicPr preferRelativeResize="0"/>
          <p:nvPr/>
        </p:nvPicPr>
        <p:blipFill rotWithShape="1">
          <a:blip r:embed="rId8">
            <a:alphaModFix/>
          </a:blip>
          <a:srcRect/>
          <a:stretch/>
        </p:blipFill>
        <p:spPr>
          <a:xfrm>
            <a:off x="2185858" y="4595877"/>
            <a:ext cx="7943850" cy="600075"/>
          </a:xfrm>
          <a:prstGeom prst="rect">
            <a:avLst/>
          </a:prstGeom>
          <a:noFill/>
          <a:ln>
            <a:noFill/>
          </a:ln>
        </p:spPr>
      </p:pic>
      <p:pic>
        <p:nvPicPr>
          <p:cNvPr id="105" name="Google Shape;105;p3"/>
          <p:cNvPicPr preferRelativeResize="0"/>
          <p:nvPr/>
        </p:nvPicPr>
        <p:blipFill rotWithShape="1">
          <a:blip r:embed="rId9">
            <a:alphaModFix/>
          </a:blip>
          <a:srcRect/>
          <a:stretch/>
        </p:blipFill>
        <p:spPr>
          <a:xfrm>
            <a:off x="4119433" y="5193828"/>
            <a:ext cx="4076700" cy="592094"/>
          </a:xfrm>
          <a:prstGeom prst="rect">
            <a:avLst/>
          </a:prstGeom>
          <a:noFill/>
          <a:ln>
            <a:noFill/>
          </a:ln>
        </p:spPr>
      </p:pic>
      <p:sp>
        <p:nvSpPr>
          <p:cNvPr id="106" name="Google Shape;106;p3"/>
          <p:cNvSpPr txBox="1"/>
          <p:nvPr/>
        </p:nvSpPr>
        <p:spPr>
          <a:xfrm>
            <a:off x="303600" y="238750"/>
            <a:ext cx="4732800" cy="615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SG" sz="2800">
                <a:solidFill>
                  <a:srgbClr val="7030A0"/>
                </a:solidFill>
                <a:latin typeface="Times New Roman"/>
                <a:ea typeface="Times New Roman"/>
                <a:cs typeface="Times New Roman"/>
                <a:sym typeface="Times New Roman"/>
              </a:rPr>
              <a:t>Laplace Approximation…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body" idx="1"/>
          </p:nvPr>
        </p:nvSpPr>
        <p:spPr>
          <a:xfrm>
            <a:off x="825843" y="963827"/>
            <a:ext cx="10515600" cy="5152767"/>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000"/>
              <a:buNone/>
            </a:pPr>
            <a:r>
              <a:rPr lang="en-SG" sz="2000">
                <a:latin typeface="Times New Roman"/>
                <a:ea typeface="Times New Roman"/>
                <a:cs typeface="Times New Roman"/>
                <a:sym typeface="Times New Roman"/>
              </a:rPr>
              <a:t>Gaussian approximation will only be well defined if its precision A &gt; 0, in other words the stationary point z0 must be a local maximum, so that the second derivative of f(z) at the point z0 is negative. </a:t>
            </a:r>
            <a:endParaRPr sz="2000">
              <a:latin typeface="Times New Roman"/>
              <a:ea typeface="Times New Roman"/>
              <a:cs typeface="Times New Roman"/>
              <a:sym typeface="Times New Roman"/>
            </a:endParaRPr>
          </a:p>
        </p:txBody>
      </p:sp>
      <p:pic>
        <p:nvPicPr>
          <p:cNvPr id="112" name="Google Shape;112;p4"/>
          <p:cNvPicPr preferRelativeResize="0"/>
          <p:nvPr/>
        </p:nvPicPr>
        <p:blipFill rotWithShape="1">
          <a:blip r:embed="rId3">
            <a:alphaModFix/>
          </a:blip>
          <a:srcRect/>
          <a:stretch/>
        </p:blipFill>
        <p:spPr>
          <a:xfrm>
            <a:off x="1724764" y="1820434"/>
            <a:ext cx="8544761" cy="3801890"/>
          </a:xfrm>
          <a:prstGeom prst="rect">
            <a:avLst/>
          </a:prstGeom>
          <a:noFill/>
          <a:ln>
            <a:noFill/>
          </a:ln>
        </p:spPr>
      </p:pic>
      <p:sp>
        <p:nvSpPr>
          <p:cNvPr id="113" name="Google Shape;113;p4"/>
          <p:cNvSpPr/>
          <p:nvPr/>
        </p:nvSpPr>
        <p:spPr>
          <a:xfrm>
            <a:off x="394297" y="273914"/>
            <a:ext cx="3939925" cy="5232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SG" sz="2800" b="0" i="0" u="none" strike="noStrike" cap="none">
                <a:solidFill>
                  <a:srgbClr val="7030A0"/>
                </a:solidFill>
                <a:latin typeface="Times New Roman"/>
                <a:ea typeface="Times New Roman"/>
                <a:cs typeface="Times New Roman"/>
                <a:sym typeface="Times New Roman"/>
              </a:rPr>
              <a:t>Laplace Approximation…</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5"/>
          <p:cNvPicPr preferRelativeResize="0">
            <a:picLocks noGrp="1"/>
          </p:cNvPicPr>
          <p:nvPr>
            <p:ph type="body" idx="1"/>
          </p:nvPr>
        </p:nvPicPr>
        <p:blipFill rotWithShape="1">
          <a:blip r:embed="rId3">
            <a:alphaModFix/>
          </a:blip>
          <a:srcRect/>
          <a:stretch/>
        </p:blipFill>
        <p:spPr>
          <a:xfrm>
            <a:off x="1590804" y="668702"/>
            <a:ext cx="9270785" cy="981075"/>
          </a:xfrm>
          <a:prstGeom prst="rect">
            <a:avLst/>
          </a:prstGeom>
          <a:noFill/>
          <a:ln>
            <a:noFill/>
          </a:ln>
        </p:spPr>
      </p:pic>
      <p:pic>
        <p:nvPicPr>
          <p:cNvPr id="119" name="Google Shape;119;p5"/>
          <p:cNvPicPr preferRelativeResize="0"/>
          <p:nvPr/>
        </p:nvPicPr>
        <p:blipFill rotWithShape="1">
          <a:blip r:embed="rId4">
            <a:alphaModFix/>
          </a:blip>
          <a:srcRect/>
          <a:stretch/>
        </p:blipFill>
        <p:spPr>
          <a:xfrm>
            <a:off x="3077475" y="1915168"/>
            <a:ext cx="6086475" cy="1495425"/>
          </a:xfrm>
          <a:prstGeom prst="rect">
            <a:avLst/>
          </a:prstGeom>
          <a:noFill/>
          <a:ln>
            <a:noFill/>
          </a:ln>
        </p:spPr>
      </p:pic>
      <p:sp>
        <p:nvSpPr>
          <p:cNvPr id="120" name="Google Shape;120;p5"/>
          <p:cNvSpPr/>
          <p:nvPr/>
        </p:nvSpPr>
        <p:spPr>
          <a:xfrm>
            <a:off x="2519169" y="3491318"/>
            <a:ext cx="74140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1800" b="0" i="0" u="none" strike="noStrike" cap="none">
                <a:solidFill>
                  <a:schemeClr val="dk1"/>
                </a:solidFill>
                <a:latin typeface="Times New Roman"/>
                <a:ea typeface="Times New Roman"/>
                <a:cs typeface="Times New Roman"/>
                <a:sym typeface="Times New Roman"/>
              </a:rPr>
              <a:t>and ∇ is the gradient operator. Taking the exponential of both sides we obtain</a:t>
            </a:r>
            <a:endParaRPr sz="1800">
              <a:solidFill>
                <a:schemeClr val="dk1"/>
              </a:solidFill>
              <a:latin typeface="Times New Roman"/>
              <a:ea typeface="Times New Roman"/>
              <a:cs typeface="Times New Roman"/>
              <a:sym typeface="Times New Roman"/>
            </a:endParaRPr>
          </a:p>
        </p:txBody>
      </p:sp>
      <p:pic>
        <p:nvPicPr>
          <p:cNvPr id="121" name="Google Shape;121;p5"/>
          <p:cNvPicPr preferRelativeResize="0"/>
          <p:nvPr/>
        </p:nvPicPr>
        <p:blipFill rotWithShape="1">
          <a:blip r:embed="rId5">
            <a:alphaModFix/>
          </a:blip>
          <a:srcRect/>
          <a:stretch/>
        </p:blipFill>
        <p:spPr>
          <a:xfrm>
            <a:off x="3661719" y="3941375"/>
            <a:ext cx="4572000" cy="838200"/>
          </a:xfrm>
          <a:prstGeom prst="rect">
            <a:avLst/>
          </a:prstGeom>
          <a:noFill/>
          <a:ln>
            <a:noFill/>
          </a:ln>
        </p:spPr>
      </p:pic>
      <p:sp>
        <p:nvSpPr>
          <p:cNvPr id="122" name="Google Shape;122;p5"/>
          <p:cNvSpPr/>
          <p:nvPr/>
        </p:nvSpPr>
        <p:spPr>
          <a:xfrm>
            <a:off x="1874109" y="4779575"/>
            <a:ext cx="8987480"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SG" sz="1800">
                <a:solidFill>
                  <a:schemeClr val="dk1"/>
                </a:solidFill>
                <a:latin typeface="Times New Roman"/>
                <a:ea typeface="Times New Roman"/>
                <a:cs typeface="Times New Roman"/>
                <a:sym typeface="Times New Roman"/>
              </a:rPr>
              <a:t>The distribution q(z) is proportional to f(z) and the appropriate normalization coefficient can be found by inspection, using the standard result  for a normalized multivariate Gaussian, giving</a:t>
            </a:r>
            <a:endParaRPr sz="1800">
              <a:solidFill>
                <a:schemeClr val="dk1"/>
              </a:solidFill>
              <a:latin typeface="Times New Roman"/>
              <a:ea typeface="Times New Roman"/>
              <a:cs typeface="Times New Roman"/>
              <a:sym typeface="Times New Roman"/>
            </a:endParaRPr>
          </a:p>
        </p:txBody>
      </p:sp>
      <p:pic>
        <p:nvPicPr>
          <p:cNvPr id="123" name="Google Shape;123;p5"/>
          <p:cNvPicPr preferRelativeResize="0"/>
          <p:nvPr/>
        </p:nvPicPr>
        <p:blipFill rotWithShape="1">
          <a:blip r:embed="rId6">
            <a:alphaModFix/>
          </a:blip>
          <a:srcRect/>
          <a:stretch/>
        </p:blipFill>
        <p:spPr>
          <a:xfrm>
            <a:off x="3077475" y="5487581"/>
            <a:ext cx="6496050" cy="776525"/>
          </a:xfrm>
          <a:prstGeom prst="rect">
            <a:avLst/>
          </a:prstGeom>
          <a:noFill/>
          <a:ln>
            <a:noFill/>
          </a:ln>
        </p:spPr>
      </p:pic>
      <p:sp>
        <p:nvSpPr>
          <p:cNvPr id="124" name="Google Shape;124;p5"/>
          <p:cNvSpPr/>
          <p:nvPr/>
        </p:nvSpPr>
        <p:spPr>
          <a:xfrm>
            <a:off x="369583" y="209568"/>
            <a:ext cx="3939925" cy="5232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SG" sz="2800">
                <a:solidFill>
                  <a:srgbClr val="7030A0"/>
                </a:solidFill>
                <a:latin typeface="Times New Roman"/>
                <a:ea typeface="Times New Roman"/>
                <a:cs typeface="Times New Roman"/>
                <a:sym typeface="Times New Roman"/>
              </a:rPr>
              <a:t>Laplace Approximation…</a:t>
            </a:r>
            <a:endParaRPr sz="2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6"/>
          <p:cNvSpPr txBox="1">
            <a:spLocks noGrp="1"/>
          </p:cNvSpPr>
          <p:nvPr>
            <p:ph type="title"/>
          </p:nvPr>
        </p:nvSpPr>
        <p:spPr>
          <a:xfrm>
            <a:off x="2202930" y="0"/>
            <a:ext cx="7516318" cy="50430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000"/>
              <a:buFont typeface="Times New Roman"/>
              <a:buNone/>
            </a:pPr>
            <a:r>
              <a:rPr lang="en-US" sz="3000" b="1" dirty="0">
                <a:solidFill>
                  <a:srgbClr val="C00000"/>
                </a:solidFill>
                <a:latin typeface="Times New Roman"/>
                <a:ea typeface="Times New Roman"/>
                <a:cs typeface="Times New Roman"/>
                <a:sym typeface="Times New Roman"/>
              </a:rPr>
              <a:t>Maximizing Log-Likelihood</a:t>
            </a:r>
            <a:endParaRPr dirty="0">
              <a:solidFill>
                <a:srgbClr val="C00000"/>
              </a:solidFill>
            </a:endParaRPr>
          </a:p>
        </p:txBody>
      </p:sp>
      <p:pic>
        <p:nvPicPr>
          <p:cNvPr id="117" name="Google Shape;117;p6"/>
          <p:cNvPicPr preferRelativeResize="0"/>
          <p:nvPr/>
        </p:nvPicPr>
        <p:blipFill rotWithShape="1">
          <a:blip r:embed="rId3">
            <a:alphaModFix/>
          </a:blip>
          <a:srcRect/>
          <a:stretch/>
        </p:blipFill>
        <p:spPr>
          <a:xfrm>
            <a:off x="824041" y="504305"/>
            <a:ext cx="9699053" cy="635369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body" idx="1"/>
          </p:nvPr>
        </p:nvSpPr>
        <p:spPr>
          <a:xfrm>
            <a:off x="937054" y="1689701"/>
            <a:ext cx="10515600" cy="2561023"/>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000"/>
              <a:buNone/>
            </a:pPr>
            <a:r>
              <a:rPr lang="en-SG" sz="2000">
                <a:latin typeface="Times New Roman"/>
                <a:ea typeface="Times New Roman"/>
                <a:cs typeface="Times New Roman"/>
                <a:sym typeface="Times New Roman"/>
              </a:rPr>
              <a:t>One major weakness of the Laplace approximation is that, since it is based on a Gaussian distribution, it is only directly applicable to real variables. </a:t>
            </a:r>
            <a:endParaRPr/>
          </a:p>
          <a:p>
            <a:pPr marL="0" lvl="0" indent="0" algn="just" rtl="0">
              <a:lnSpc>
                <a:spcPct val="90000"/>
              </a:lnSpc>
              <a:spcBef>
                <a:spcPts val="1000"/>
              </a:spcBef>
              <a:spcAft>
                <a:spcPts val="0"/>
              </a:spcAft>
              <a:buClr>
                <a:schemeClr val="dk1"/>
              </a:buClr>
              <a:buSzPts val="2000"/>
              <a:buNone/>
            </a:pPr>
            <a:r>
              <a:rPr lang="en-SG" sz="2000">
                <a:latin typeface="Times New Roman"/>
                <a:ea typeface="Times New Roman"/>
                <a:cs typeface="Times New Roman"/>
                <a:sym typeface="Times New Roman"/>
              </a:rPr>
              <a:t>In other cases it may be possible to apply the Laplace approximation to a transformation of the variable. For instance if 0 &lt;T &lt; ∞ then we can consider a Laplace approximation of ln τ . </a:t>
            </a:r>
            <a:endParaRPr/>
          </a:p>
          <a:p>
            <a:pPr marL="0" lvl="0" indent="0" algn="just" rtl="0">
              <a:lnSpc>
                <a:spcPct val="90000"/>
              </a:lnSpc>
              <a:spcBef>
                <a:spcPts val="1000"/>
              </a:spcBef>
              <a:spcAft>
                <a:spcPts val="0"/>
              </a:spcAft>
              <a:buClr>
                <a:schemeClr val="dk1"/>
              </a:buClr>
              <a:buSzPts val="2000"/>
              <a:buNone/>
            </a:pPr>
            <a:r>
              <a:rPr lang="en-SG" sz="2000">
                <a:latin typeface="Times New Roman"/>
                <a:ea typeface="Times New Roman"/>
                <a:cs typeface="Times New Roman"/>
                <a:sym typeface="Times New Roman"/>
              </a:rPr>
              <a:t>The most serious limitation of the Laplace framework, however, is that it is based purely on the aspects of the true distribution at a specific value of the variable, and so can fail to capture important global properties.</a:t>
            </a:r>
            <a:endParaRPr sz="2000">
              <a:latin typeface="Times New Roman"/>
              <a:ea typeface="Times New Roman"/>
              <a:cs typeface="Times New Roman"/>
              <a:sym typeface="Times New Roman"/>
            </a:endParaRPr>
          </a:p>
        </p:txBody>
      </p:sp>
      <p:sp>
        <p:nvSpPr>
          <p:cNvPr id="137" name="Google Shape;137;p7"/>
          <p:cNvSpPr/>
          <p:nvPr/>
        </p:nvSpPr>
        <p:spPr>
          <a:xfrm>
            <a:off x="394297" y="273914"/>
            <a:ext cx="3939925" cy="5232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SG" sz="2800">
                <a:solidFill>
                  <a:srgbClr val="7030A0"/>
                </a:solidFill>
                <a:latin typeface="Times New Roman"/>
                <a:ea typeface="Times New Roman"/>
                <a:cs typeface="Times New Roman"/>
                <a:sym typeface="Times New Roman"/>
              </a:rPr>
              <a:t>Laplace Approximation…</a:t>
            </a:r>
            <a:endParaRPr sz="28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A8E2CE-2974-6106-9612-01424FB7EB9F}"/>
              </a:ext>
            </a:extLst>
          </p:cNvPr>
          <p:cNvSpPr txBox="1"/>
          <p:nvPr/>
        </p:nvSpPr>
        <p:spPr>
          <a:xfrm>
            <a:off x="2057400" y="2199306"/>
            <a:ext cx="8077200" cy="646331"/>
          </a:xfrm>
          <a:prstGeom prst="rect">
            <a:avLst/>
          </a:prstGeom>
          <a:noFill/>
        </p:spPr>
        <p:txBody>
          <a:bodyPr wrap="square">
            <a:spAutoFit/>
          </a:bodyPr>
          <a:lstStyle/>
          <a:p>
            <a:r>
              <a:rPr lang="en-SG" sz="3600" dirty="0">
                <a:solidFill>
                  <a:srgbClr val="C00000"/>
                </a:solidFill>
                <a:latin typeface="American Typewriter" panose="02090604020004020304" pitchFamily="18" charset="77"/>
                <a:ea typeface="Times New Roman"/>
                <a:cs typeface="Times New Roman"/>
                <a:sym typeface="Times New Roman"/>
              </a:rPr>
              <a:t>Bayesian Logistic Regression</a:t>
            </a:r>
            <a:endParaRPr lang="en-US" sz="3600" dirty="0">
              <a:solidFill>
                <a:srgbClr val="C00000"/>
              </a:solidFill>
              <a:latin typeface="American Typewriter" panose="02090604020004020304" pitchFamily="18" charset="77"/>
            </a:endParaRPr>
          </a:p>
        </p:txBody>
      </p:sp>
    </p:spTree>
    <p:extLst>
      <p:ext uri="{BB962C8B-B14F-4D97-AF65-F5344CB8AC3E}">
        <p14:creationId xmlns:p14="http://schemas.microsoft.com/office/powerpoint/2010/main" val="2491964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8"/>
          <p:cNvSpPr txBox="1">
            <a:spLocks noGrp="1"/>
          </p:cNvSpPr>
          <p:nvPr>
            <p:ph type="title"/>
          </p:nvPr>
        </p:nvSpPr>
        <p:spPr>
          <a:xfrm>
            <a:off x="838200" y="365125"/>
            <a:ext cx="10515600" cy="67284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7030A0"/>
              </a:buClr>
              <a:buSzPct val="100000"/>
              <a:buFont typeface="Times New Roman"/>
              <a:buNone/>
            </a:pPr>
            <a:r>
              <a:rPr lang="en-SG" dirty="0">
                <a:solidFill>
                  <a:srgbClr val="7030A0"/>
                </a:solidFill>
                <a:latin typeface="Times New Roman"/>
                <a:ea typeface="Times New Roman"/>
                <a:cs typeface="Times New Roman"/>
                <a:sym typeface="Times New Roman"/>
              </a:rPr>
              <a:t>Bayesian Logistic Regression</a:t>
            </a:r>
            <a:endParaRPr dirty="0">
              <a:solidFill>
                <a:srgbClr val="7030A0"/>
              </a:solidFill>
              <a:latin typeface="Times New Roman"/>
              <a:ea typeface="Times New Roman"/>
              <a:cs typeface="Times New Roman"/>
              <a:sym typeface="Times New Roman"/>
            </a:endParaRPr>
          </a:p>
        </p:txBody>
      </p:sp>
      <p:sp>
        <p:nvSpPr>
          <p:cNvPr id="143" name="Google Shape;143;p8"/>
          <p:cNvSpPr txBox="1">
            <a:spLocks noGrp="1"/>
          </p:cNvSpPr>
          <p:nvPr>
            <p:ph type="body" idx="1"/>
          </p:nvPr>
        </p:nvSpPr>
        <p:spPr>
          <a:xfrm>
            <a:off x="838200" y="103796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SG">
                <a:latin typeface="Times New Roman"/>
                <a:ea typeface="Times New Roman"/>
                <a:cs typeface="Times New Roman"/>
                <a:sym typeface="Times New Roman"/>
              </a:rPr>
              <a:t>Exact Bayesian inference for logistic regression is intractable.</a:t>
            </a:r>
            <a:endParaRPr>
              <a:latin typeface="Times New Roman"/>
              <a:ea typeface="Times New Roman"/>
              <a:cs typeface="Times New Roman"/>
              <a:sym typeface="Times New Roman"/>
            </a:endParaRPr>
          </a:p>
          <a:p>
            <a:pPr marL="228600" lvl="0" indent="-228600" algn="just" rtl="0">
              <a:lnSpc>
                <a:spcPct val="90000"/>
              </a:lnSpc>
              <a:spcBef>
                <a:spcPts val="0"/>
              </a:spcBef>
              <a:spcAft>
                <a:spcPts val="0"/>
              </a:spcAft>
              <a:buClr>
                <a:schemeClr val="dk1"/>
              </a:buClr>
              <a:buSzPts val="2800"/>
              <a:buChar char="•"/>
            </a:pPr>
            <a:r>
              <a:rPr lang="en-SG">
                <a:latin typeface="Times New Roman"/>
                <a:ea typeface="Times New Roman"/>
                <a:cs typeface="Times New Roman"/>
                <a:sym typeface="Times New Roman"/>
              </a:rPr>
              <a:t>In particular, evaluation of the posterior distribution would require normalization of the product of a prior distribution and a likelihood function that itself comprises a product of logistic sigmoid functions, one for every data point. </a:t>
            </a:r>
            <a:endParaRPr/>
          </a:p>
          <a:p>
            <a:pPr marL="228600" lvl="0" indent="-228600" algn="just" rtl="0">
              <a:lnSpc>
                <a:spcPct val="90000"/>
              </a:lnSpc>
              <a:spcBef>
                <a:spcPts val="1000"/>
              </a:spcBef>
              <a:spcAft>
                <a:spcPts val="0"/>
              </a:spcAft>
              <a:buClr>
                <a:schemeClr val="dk1"/>
              </a:buClr>
              <a:buSzPts val="2800"/>
              <a:buChar char="•"/>
            </a:pPr>
            <a:r>
              <a:rPr lang="en-SG">
                <a:latin typeface="Times New Roman"/>
                <a:ea typeface="Times New Roman"/>
                <a:cs typeface="Times New Roman"/>
                <a:sym typeface="Times New Roman"/>
              </a:rPr>
              <a:t>Evaluation of the predictive distribution is similarly intractable.</a:t>
            </a:r>
            <a:endParaRPr/>
          </a:p>
          <a:p>
            <a:pPr marL="228600" lvl="0" indent="-228600" algn="just" rtl="0">
              <a:lnSpc>
                <a:spcPct val="90000"/>
              </a:lnSpc>
              <a:spcBef>
                <a:spcPts val="1000"/>
              </a:spcBef>
              <a:spcAft>
                <a:spcPts val="0"/>
              </a:spcAft>
              <a:buClr>
                <a:schemeClr val="dk1"/>
              </a:buClr>
              <a:buSzPts val="2800"/>
              <a:buChar char="•"/>
            </a:pPr>
            <a:r>
              <a:rPr lang="en-SG">
                <a:latin typeface="Times New Roman"/>
                <a:ea typeface="Times New Roman"/>
                <a:cs typeface="Times New Roman"/>
                <a:sym typeface="Times New Roman"/>
              </a:rPr>
              <a:t>it is natural to begin with a Gaussian prior, which we write in the general form</a:t>
            </a:r>
            <a:endParaRPr>
              <a:latin typeface="Times New Roman"/>
              <a:ea typeface="Times New Roman"/>
              <a:cs typeface="Times New Roman"/>
              <a:sym typeface="Times New Roman"/>
            </a:endParaRPr>
          </a:p>
        </p:txBody>
      </p:sp>
      <p:pic>
        <p:nvPicPr>
          <p:cNvPr id="144" name="Google Shape;144;p8"/>
          <p:cNvPicPr preferRelativeResize="0"/>
          <p:nvPr/>
        </p:nvPicPr>
        <p:blipFill rotWithShape="1">
          <a:blip r:embed="rId3">
            <a:alphaModFix/>
          </a:blip>
          <a:srcRect/>
          <a:stretch/>
        </p:blipFill>
        <p:spPr>
          <a:xfrm>
            <a:off x="4535702" y="4622456"/>
            <a:ext cx="2305050" cy="381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9"/>
          <p:cNvPicPr preferRelativeResize="0">
            <a:picLocks noGrp="1"/>
          </p:cNvPicPr>
          <p:nvPr>
            <p:ph type="body" idx="1"/>
          </p:nvPr>
        </p:nvPicPr>
        <p:blipFill rotWithShape="1">
          <a:blip r:embed="rId3">
            <a:alphaModFix/>
          </a:blip>
          <a:srcRect/>
          <a:stretch/>
        </p:blipFill>
        <p:spPr>
          <a:xfrm>
            <a:off x="1507523" y="874154"/>
            <a:ext cx="9514703" cy="4735813"/>
          </a:xfrm>
          <a:prstGeom prst="rect">
            <a:avLst/>
          </a:prstGeom>
          <a:noFill/>
          <a:ln>
            <a:noFill/>
          </a:ln>
        </p:spPr>
      </p:pic>
      <p:sp>
        <p:nvSpPr>
          <p:cNvPr id="150" name="Google Shape;150;p9"/>
          <p:cNvSpPr/>
          <p:nvPr/>
        </p:nvSpPr>
        <p:spPr>
          <a:xfrm>
            <a:off x="505266" y="409694"/>
            <a:ext cx="41472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400">
                <a:solidFill>
                  <a:srgbClr val="7030A0"/>
                </a:solidFill>
                <a:latin typeface="Times New Roman"/>
                <a:ea typeface="Times New Roman"/>
                <a:cs typeface="Times New Roman"/>
                <a:sym typeface="Times New Roman"/>
              </a:rPr>
              <a:t>Bayesian Logistic Regression…</a:t>
            </a:r>
            <a:endParaRPr sz="24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0"/>
          <p:cNvPicPr preferRelativeResize="0">
            <a:picLocks noGrp="1"/>
          </p:cNvPicPr>
          <p:nvPr>
            <p:ph type="body" idx="1"/>
          </p:nvPr>
        </p:nvPicPr>
        <p:blipFill rotWithShape="1">
          <a:blip r:embed="rId3">
            <a:alphaModFix/>
          </a:blip>
          <a:srcRect/>
          <a:stretch/>
        </p:blipFill>
        <p:spPr>
          <a:xfrm>
            <a:off x="1989823" y="1656523"/>
            <a:ext cx="8048625" cy="2657475"/>
          </a:xfrm>
          <a:prstGeom prst="rect">
            <a:avLst/>
          </a:prstGeom>
          <a:noFill/>
          <a:ln>
            <a:noFill/>
          </a:ln>
        </p:spPr>
      </p:pic>
      <p:sp>
        <p:nvSpPr>
          <p:cNvPr id="156" name="Google Shape;156;p10"/>
          <p:cNvSpPr/>
          <p:nvPr/>
        </p:nvSpPr>
        <p:spPr>
          <a:xfrm>
            <a:off x="582469" y="489704"/>
            <a:ext cx="480452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800">
                <a:solidFill>
                  <a:srgbClr val="7030A0"/>
                </a:solidFill>
                <a:latin typeface="Times New Roman"/>
                <a:ea typeface="Times New Roman"/>
                <a:cs typeface="Times New Roman"/>
                <a:sym typeface="Times New Roman"/>
              </a:rPr>
              <a:t>Bayesian Logistic Regression…</a:t>
            </a:r>
            <a:endParaRPr sz="28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1"/>
          <p:cNvSpPr txBox="1">
            <a:spLocks noGrp="1"/>
          </p:cNvSpPr>
          <p:nvPr>
            <p:ph type="title"/>
          </p:nvPr>
        </p:nvSpPr>
        <p:spPr>
          <a:xfrm>
            <a:off x="838200" y="365126"/>
            <a:ext cx="10515600" cy="7346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7030A0"/>
              </a:buClr>
              <a:buSzPts val="3600"/>
              <a:buFont typeface="Times New Roman"/>
              <a:buNone/>
            </a:pPr>
            <a:r>
              <a:rPr lang="en-SG" sz="3600" b="1">
                <a:solidFill>
                  <a:srgbClr val="7030A0"/>
                </a:solidFill>
                <a:latin typeface="Times New Roman"/>
                <a:ea typeface="Times New Roman"/>
                <a:cs typeface="Times New Roman"/>
                <a:sym typeface="Times New Roman"/>
              </a:rPr>
              <a:t> Predictive distribution</a:t>
            </a:r>
            <a:endParaRPr sz="3600" b="1">
              <a:solidFill>
                <a:srgbClr val="7030A0"/>
              </a:solidFill>
              <a:latin typeface="Times New Roman"/>
              <a:ea typeface="Times New Roman"/>
              <a:cs typeface="Times New Roman"/>
              <a:sym typeface="Times New Roman"/>
            </a:endParaRPr>
          </a:p>
        </p:txBody>
      </p:sp>
      <p:pic>
        <p:nvPicPr>
          <p:cNvPr id="162" name="Google Shape;162;p11"/>
          <p:cNvPicPr preferRelativeResize="0">
            <a:picLocks noGrp="1"/>
          </p:cNvPicPr>
          <p:nvPr>
            <p:ph type="body" idx="1"/>
          </p:nvPr>
        </p:nvPicPr>
        <p:blipFill rotWithShape="1">
          <a:blip r:embed="rId3">
            <a:alphaModFix/>
          </a:blip>
          <a:srcRect/>
          <a:stretch/>
        </p:blipFill>
        <p:spPr>
          <a:xfrm>
            <a:off x="1346886" y="1269786"/>
            <a:ext cx="9712411" cy="435133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2"/>
          <p:cNvPicPr preferRelativeResize="0"/>
          <p:nvPr/>
        </p:nvPicPr>
        <p:blipFill rotWithShape="1">
          <a:blip r:embed="rId3">
            <a:alphaModFix/>
          </a:blip>
          <a:srcRect/>
          <a:stretch/>
        </p:blipFill>
        <p:spPr>
          <a:xfrm>
            <a:off x="895864" y="4399007"/>
            <a:ext cx="10206681" cy="1571625"/>
          </a:xfrm>
          <a:prstGeom prst="rect">
            <a:avLst/>
          </a:prstGeom>
          <a:noFill/>
          <a:ln>
            <a:noFill/>
          </a:ln>
        </p:spPr>
      </p:pic>
      <p:pic>
        <p:nvPicPr>
          <p:cNvPr id="168" name="Google Shape;168;p12"/>
          <p:cNvPicPr preferRelativeResize="0">
            <a:picLocks noGrp="1"/>
          </p:cNvPicPr>
          <p:nvPr>
            <p:ph type="body" idx="1"/>
          </p:nvPr>
        </p:nvPicPr>
        <p:blipFill rotWithShape="1">
          <a:blip r:embed="rId4">
            <a:alphaModFix/>
          </a:blip>
          <a:srcRect/>
          <a:stretch/>
        </p:blipFill>
        <p:spPr>
          <a:xfrm>
            <a:off x="1606378" y="725875"/>
            <a:ext cx="9292282" cy="3673132"/>
          </a:xfrm>
          <a:prstGeom prst="rect">
            <a:avLst/>
          </a:prstGeom>
          <a:noFill/>
          <a:ln>
            <a:noFill/>
          </a:ln>
        </p:spPr>
      </p:pic>
      <p:sp>
        <p:nvSpPr>
          <p:cNvPr id="169" name="Google Shape;169;p12"/>
          <p:cNvSpPr/>
          <p:nvPr/>
        </p:nvSpPr>
        <p:spPr>
          <a:xfrm>
            <a:off x="498152" y="202655"/>
            <a:ext cx="408791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800" b="1">
                <a:solidFill>
                  <a:srgbClr val="7030A0"/>
                </a:solidFill>
                <a:latin typeface="Times New Roman"/>
                <a:ea typeface="Times New Roman"/>
                <a:cs typeface="Times New Roman"/>
                <a:sym typeface="Times New Roman"/>
              </a:rPr>
              <a:t> Predictive distribution…</a:t>
            </a:r>
            <a:endParaRPr sz="2800">
              <a:solidFill>
                <a:schemeClr val="dk1"/>
              </a:solidFill>
              <a:latin typeface="Calibri"/>
              <a:ea typeface="Calibri"/>
              <a:cs typeface="Calibri"/>
              <a:sym typeface="Calibri"/>
            </a:endParaRPr>
          </a:p>
        </p:txBody>
      </p:sp>
      <p:pic>
        <p:nvPicPr>
          <p:cNvPr id="3" name="Google Shape;174;p13">
            <a:extLst>
              <a:ext uri="{FF2B5EF4-FFF2-40B4-BE49-F238E27FC236}">
                <a16:creationId xmlns:a16="http://schemas.microsoft.com/office/drawing/2014/main" id="{FDF16BEA-BEE1-CF80-6DFA-C900FE1E094E}"/>
              </a:ext>
            </a:extLst>
          </p:cNvPr>
          <p:cNvPicPr preferRelativeResize="0">
            <a:picLocks/>
          </p:cNvPicPr>
          <p:nvPr/>
        </p:nvPicPr>
        <p:blipFill rotWithShape="1">
          <a:blip r:embed="rId5">
            <a:alphaModFix/>
          </a:blip>
          <a:srcRect t="79018"/>
          <a:stretch/>
        </p:blipFill>
        <p:spPr>
          <a:xfrm>
            <a:off x="1037966" y="5945015"/>
            <a:ext cx="9922476" cy="91298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4"/>
          <p:cNvSpPr/>
          <p:nvPr/>
        </p:nvSpPr>
        <p:spPr>
          <a:xfrm>
            <a:off x="475292" y="267612"/>
            <a:ext cx="408791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800" b="1">
                <a:solidFill>
                  <a:srgbClr val="7030A0"/>
                </a:solidFill>
                <a:latin typeface="Times New Roman"/>
                <a:ea typeface="Times New Roman"/>
                <a:cs typeface="Times New Roman"/>
                <a:sym typeface="Times New Roman"/>
              </a:rPr>
              <a:t> Predictive distribution…</a:t>
            </a:r>
            <a:endParaRPr sz="2800">
              <a:solidFill>
                <a:schemeClr val="dk1"/>
              </a:solidFill>
              <a:latin typeface="Calibri"/>
              <a:ea typeface="Calibri"/>
              <a:cs typeface="Calibri"/>
              <a:sym typeface="Calibri"/>
            </a:endParaRPr>
          </a:p>
        </p:txBody>
      </p:sp>
      <p:pic>
        <p:nvPicPr>
          <p:cNvPr id="181" name="Google Shape;181;p14"/>
          <p:cNvPicPr preferRelativeResize="0">
            <a:picLocks noGrp="1"/>
          </p:cNvPicPr>
          <p:nvPr>
            <p:ph type="body" idx="1"/>
          </p:nvPr>
        </p:nvPicPr>
        <p:blipFill rotWithShape="1">
          <a:blip r:embed="rId3">
            <a:alphaModFix/>
          </a:blip>
          <a:srcRect/>
          <a:stretch/>
        </p:blipFill>
        <p:spPr>
          <a:xfrm>
            <a:off x="1794511" y="1127412"/>
            <a:ext cx="8789670" cy="2809875"/>
          </a:xfrm>
          <a:prstGeom prst="rect">
            <a:avLst/>
          </a:prstGeom>
          <a:noFill/>
          <a:ln>
            <a:noFill/>
          </a:ln>
        </p:spPr>
      </p:pic>
      <p:pic>
        <p:nvPicPr>
          <p:cNvPr id="182" name="Google Shape;182;p14"/>
          <p:cNvPicPr preferRelativeResize="0"/>
          <p:nvPr/>
        </p:nvPicPr>
        <p:blipFill rotWithShape="1">
          <a:blip r:embed="rId4">
            <a:alphaModFix/>
          </a:blip>
          <a:srcRect/>
          <a:stretch/>
        </p:blipFill>
        <p:spPr>
          <a:xfrm>
            <a:off x="1977390" y="4273867"/>
            <a:ext cx="8606791" cy="9620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CCF8A6-4D1B-A0CA-03F8-691600B5DC85}"/>
              </a:ext>
            </a:extLst>
          </p:cNvPr>
          <p:cNvSpPr txBox="1"/>
          <p:nvPr/>
        </p:nvSpPr>
        <p:spPr>
          <a:xfrm>
            <a:off x="427241" y="2612572"/>
            <a:ext cx="11764759" cy="646331"/>
          </a:xfrm>
          <a:prstGeom prst="rect">
            <a:avLst/>
          </a:prstGeom>
          <a:noFill/>
        </p:spPr>
        <p:txBody>
          <a:bodyPr wrap="none" rtlCol="0">
            <a:spAutoFit/>
          </a:bodyPr>
          <a:lstStyle/>
          <a:p>
            <a:r>
              <a:rPr lang="en-US" sz="3600" dirty="0">
                <a:solidFill>
                  <a:srgbClr val="C00000"/>
                </a:solidFill>
                <a:latin typeface="American Typewriter" panose="02090604020004020304" pitchFamily="18" charset="77"/>
              </a:rPr>
              <a:t>Kernel functions, using kernels in GLM, Kernel trick</a:t>
            </a:r>
          </a:p>
        </p:txBody>
      </p:sp>
    </p:spTree>
    <p:extLst>
      <p:ext uri="{BB962C8B-B14F-4D97-AF65-F5344CB8AC3E}">
        <p14:creationId xmlns:p14="http://schemas.microsoft.com/office/powerpoint/2010/main" val="377660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Trick</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064342" y="1107244"/>
            <a:ext cx="10515600" cy="4962844"/>
          </a:xfrm>
        </p:spPr>
        <p:txBody>
          <a:bodyPr>
            <a:noAutofit/>
          </a:bodyPr>
          <a:lstStyle/>
          <a:p>
            <a:pPr algn="just"/>
            <a:r>
              <a:rPr lang="en-US" sz="2100" dirty="0">
                <a:latin typeface="Sylfaen" panose="010A0502050306030303" pitchFamily="18" charset="0"/>
                <a:cs typeface="Times New Roman" panose="02020603050405020304" pitchFamily="18" charset="0"/>
              </a:rPr>
              <a:t>SVM algorithms use a set of mathematical functions that are defined as the kernel. The function of kernel is to take data as input and transform it into the required form.</a:t>
            </a:r>
          </a:p>
          <a:p>
            <a:pPr algn="just"/>
            <a:r>
              <a:rPr lang="en-US" sz="2100" dirty="0">
                <a:latin typeface="Sylfaen" panose="010A0502050306030303" pitchFamily="18" charset="0"/>
                <a:cs typeface="Times New Roman" panose="02020603050405020304" pitchFamily="18" charset="0"/>
              </a:rPr>
              <a:t>Firstly, a kernel takes the data from its original space and implicitly maps it to a higher-dimensional space. This is crucial when dealing with data that is not linearly separable in its original form.</a:t>
            </a:r>
          </a:p>
          <a:p>
            <a:pPr algn="just"/>
            <a:r>
              <a:rPr lang="en-US" sz="2100" dirty="0">
                <a:latin typeface="Sylfaen" panose="010A0502050306030303" pitchFamily="18" charset="0"/>
                <a:cs typeface="Times New Roman" panose="02020603050405020304" pitchFamily="18" charset="0"/>
              </a:rPr>
              <a:t>Instead of performing computationally expensive high-dimensional calculations, the kernel function calculates the relationships or similarities between pairs of data points as if they were in this higher-dimensional space.</a:t>
            </a:r>
          </a:p>
        </p:txBody>
      </p:sp>
      <p:pic>
        <p:nvPicPr>
          <p:cNvPr id="4" name="Picture 3">
            <a:extLst>
              <a:ext uri="{FF2B5EF4-FFF2-40B4-BE49-F238E27FC236}">
                <a16:creationId xmlns:a16="http://schemas.microsoft.com/office/drawing/2014/main" id="{F812685A-4BA4-46DD-937E-0A8BB04624DD}"/>
              </a:ext>
            </a:extLst>
          </p:cNvPr>
          <p:cNvPicPr>
            <a:picLocks noChangeAspect="1"/>
          </p:cNvPicPr>
          <p:nvPr/>
        </p:nvPicPr>
        <p:blipFill>
          <a:blip r:embed="rId3"/>
          <a:stretch>
            <a:fillRect/>
          </a:stretch>
        </p:blipFill>
        <p:spPr>
          <a:xfrm>
            <a:off x="2429028" y="3777915"/>
            <a:ext cx="7333943" cy="2923075"/>
          </a:xfrm>
          <a:prstGeom prst="rect">
            <a:avLst/>
          </a:prstGeom>
        </p:spPr>
      </p:pic>
    </p:spTree>
    <p:custDataLst>
      <p:tags r:id="rId1"/>
    </p:custDataLst>
    <p:extLst>
      <p:ext uri="{BB962C8B-B14F-4D97-AF65-F5344CB8AC3E}">
        <p14:creationId xmlns:p14="http://schemas.microsoft.com/office/powerpoint/2010/main" val="1704890700"/>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8"/>
          <p:cNvSpPr txBox="1">
            <a:spLocks noGrp="1"/>
          </p:cNvSpPr>
          <p:nvPr>
            <p:ph type="title"/>
          </p:nvPr>
        </p:nvSpPr>
        <p:spPr>
          <a:xfrm>
            <a:off x="838200" y="365125"/>
            <a:ext cx="10515600" cy="93997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sz="3600" b="1" dirty="0">
                <a:latin typeface="Times New Roman"/>
                <a:ea typeface="Times New Roman"/>
                <a:cs typeface="Times New Roman"/>
                <a:sym typeface="Times New Roman"/>
              </a:rPr>
              <a:t>Example - Maximum likelihood estimation </a:t>
            </a:r>
            <a:endParaRPr sz="3600" dirty="0"/>
          </a:p>
        </p:txBody>
      </p:sp>
      <p:sp>
        <p:nvSpPr>
          <p:cNvPr id="129" name="Google Shape;129;p8"/>
          <p:cNvSpPr txBox="1">
            <a:spLocks noGrp="1"/>
          </p:cNvSpPr>
          <p:nvPr>
            <p:ph type="body" idx="1"/>
          </p:nvPr>
        </p:nvSpPr>
        <p:spPr>
          <a:xfrm>
            <a:off x="838200" y="1253331"/>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2000"/>
              <a:buNone/>
            </a:pPr>
            <a:r>
              <a:rPr lang="en-US" sz="2000">
                <a:solidFill>
                  <a:srgbClr val="000000"/>
                </a:solidFill>
                <a:highlight>
                  <a:srgbClr val="FFFFFF"/>
                </a:highlight>
                <a:latin typeface="Book Antiqua"/>
                <a:ea typeface="Book Antiqua"/>
                <a:cs typeface="Book Antiqua"/>
                <a:sym typeface="Book Antiqua"/>
              </a:rPr>
              <a:t>Let's work through an example of using Maximum Likelihood Estimation (MLE) in linear regression.</a:t>
            </a:r>
            <a:endParaRPr/>
          </a:p>
          <a:p>
            <a:pPr marL="228600" lvl="0" indent="-228600" algn="l" rtl="0">
              <a:lnSpc>
                <a:spcPct val="90000"/>
              </a:lnSpc>
              <a:spcBef>
                <a:spcPts val="1000"/>
              </a:spcBef>
              <a:spcAft>
                <a:spcPts val="0"/>
              </a:spcAft>
              <a:buClr>
                <a:srgbClr val="000000"/>
              </a:buClr>
              <a:buSzPts val="2000"/>
              <a:buChar char="•"/>
            </a:pPr>
            <a:r>
              <a:rPr lang="en-US" sz="2000">
                <a:solidFill>
                  <a:srgbClr val="000000"/>
                </a:solidFill>
                <a:highlight>
                  <a:srgbClr val="FFFFFF"/>
                </a:highlight>
                <a:latin typeface="Book Antiqua"/>
                <a:ea typeface="Book Antiqua"/>
                <a:cs typeface="Book Antiqua"/>
                <a:sym typeface="Book Antiqua"/>
              </a:rPr>
              <a:t>Example : We have a dataset with the following observations:</a:t>
            </a:r>
            <a:endParaRPr/>
          </a:p>
          <a:p>
            <a:pPr marL="228600" lvl="0" indent="-50800" algn="l" rtl="0">
              <a:lnSpc>
                <a:spcPct val="90000"/>
              </a:lnSpc>
              <a:spcBef>
                <a:spcPts val="1000"/>
              </a:spcBef>
              <a:spcAft>
                <a:spcPts val="0"/>
              </a:spcAft>
              <a:buClr>
                <a:schemeClr val="dk1"/>
              </a:buClr>
              <a:buSzPts val="2800"/>
              <a:buNone/>
            </a:pPr>
            <a:endParaRPr/>
          </a:p>
        </p:txBody>
      </p:sp>
      <p:graphicFrame>
        <p:nvGraphicFramePr>
          <p:cNvPr id="130" name="Google Shape;130;p8"/>
          <p:cNvGraphicFramePr/>
          <p:nvPr/>
        </p:nvGraphicFramePr>
        <p:xfrm>
          <a:off x="2466441" y="2258743"/>
          <a:ext cx="2795100" cy="2713480"/>
        </p:xfrm>
        <a:graphic>
          <a:graphicData uri="http://schemas.openxmlformats.org/drawingml/2006/table">
            <a:tbl>
              <a:tblPr firstRow="1" bandRow="1">
                <a:noFill/>
              </a:tblPr>
              <a:tblGrid>
                <a:gridCol w="1397550">
                  <a:extLst>
                    <a:ext uri="{9D8B030D-6E8A-4147-A177-3AD203B41FA5}">
                      <a16:colId xmlns:a16="http://schemas.microsoft.com/office/drawing/2014/main" val="20000"/>
                    </a:ext>
                  </a:extLst>
                </a:gridCol>
                <a:gridCol w="1397550">
                  <a:extLst>
                    <a:ext uri="{9D8B030D-6E8A-4147-A177-3AD203B41FA5}">
                      <a16:colId xmlns:a16="http://schemas.microsoft.com/office/drawing/2014/main" val="20001"/>
                    </a:ext>
                  </a:extLst>
                </a:gridCol>
              </a:tblGrid>
              <a:tr h="279400">
                <a:tc>
                  <a:txBody>
                    <a:bodyPr/>
                    <a:lstStyle/>
                    <a:p>
                      <a:pPr marL="0" marR="0" lvl="0" indent="0" algn="ctr" rtl="0">
                        <a:spcBef>
                          <a:spcPts val="0"/>
                        </a:spcBef>
                        <a:spcAft>
                          <a:spcPts val="0"/>
                        </a:spcAft>
                        <a:buNone/>
                      </a:pPr>
                      <a:r>
                        <a:rPr lang="en-US" sz="2200" u="none" strike="noStrike" cap="none"/>
                        <a:t>X</a:t>
                      </a:r>
                      <a:endParaRPr/>
                    </a:p>
                  </a:txBody>
                  <a:tcPr marL="91450" marR="91450" marT="45725" marB="45725"/>
                </a:tc>
                <a:tc>
                  <a:txBody>
                    <a:bodyPr/>
                    <a:lstStyle/>
                    <a:p>
                      <a:pPr marL="0" marR="0" lvl="0" indent="0" algn="ctr" rtl="0">
                        <a:spcBef>
                          <a:spcPts val="0"/>
                        </a:spcBef>
                        <a:spcAft>
                          <a:spcPts val="0"/>
                        </a:spcAft>
                        <a:buNone/>
                      </a:pPr>
                      <a:r>
                        <a:rPr lang="en-US" sz="2200" u="none" strike="noStrike" cap="none"/>
                        <a:t>Y</a:t>
                      </a:r>
                      <a:endParaRPr/>
                    </a:p>
                  </a:txBody>
                  <a:tcPr marL="91450" marR="91450" marT="45725" marB="45725"/>
                </a:tc>
                <a:extLst>
                  <a:ext uri="{0D108BD9-81ED-4DB2-BD59-A6C34878D82A}">
                    <a16:rowId xmlns:a16="http://schemas.microsoft.com/office/drawing/2014/main" val="10000"/>
                  </a:ext>
                </a:extLst>
              </a:tr>
              <a:tr h="457350">
                <a:tc>
                  <a:txBody>
                    <a:bodyPr/>
                    <a:lstStyle/>
                    <a:p>
                      <a:pPr marL="0" marR="0" lvl="0" indent="0" algn="ctr" rtl="0">
                        <a:spcBef>
                          <a:spcPts val="0"/>
                        </a:spcBef>
                        <a:spcAft>
                          <a:spcPts val="0"/>
                        </a:spcAft>
                        <a:buNone/>
                      </a:pPr>
                      <a:r>
                        <a:rPr lang="en-US" sz="22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2200" u="none" strike="noStrike" cap="none"/>
                        <a:t>2</a:t>
                      </a:r>
                      <a:endParaRPr/>
                    </a:p>
                  </a:txBody>
                  <a:tcPr marL="91450" marR="91450" marT="45725" marB="45725"/>
                </a:tc>
                <a:extLst>
                  <a:ext uri="{0D108BD9-81ED-4DB2-BD59-A6C34878D82A}">
                    <a16:rowId xmlns:a16="http://schemas.microsoft.com/office/drawing/2014/main" val="10001"/>
                  </a:ext>
                </a:extLst>
              </a:tr>
              <a:tr h="457350">
                <a:tc>
                  <a:txBody>
                    <a:bodyPr/>
                    <a:lstStyle/>
                    <a:p>
                      <a:pPr marL="0" marR="0" lvl="0" indent="0" algn="ctr" rtl="0">
                        <a:spcBef>
                          <a:spcPts val="0"/>
                        </a:spcBef>
                        <a:spcAft>
                          <a:spcPts val="0"/>
                        </a:spcAft>
                        <a:buNone/>
                      </a:pPr>
                      <a:r>
                        <a:rPr lang="en-US" sz="2200" u="none" strike="noStrike" cap="none"/>
                        <a:t>2</a:t>
                      </a:r>
                      <a:endParaRPr/>
                    </a:p>
                  </a:txBody>
                  <a:tcPr marL="91450" marR="91450" marT="45725" marB="45725"/>
                </a:tc>
                <a:tc>
                  <a:txBody>
                    <a:bodyPr/>
                    <a:lstStyle/>
                    <a:p>
                      <a:pPr marL="0" marR="0" lvl="0" indent="0" algn="ctr" rtl="0">
                        <a:spcBef>
                          <a:spcPts val="0"/>
                        </a:spcBef>
                        <a:spcAft>
                          <a:spcPts val="0"/>
                        </a:spcAft>
                        <a:buNone/>
                      </a:pPr>
                      <a:r>
                        <a:rPr lang="en-US" sz="2200" u="none" strike="noStrike" cap="none"/>
                        <a:t>3</a:t>
                      </a:r>
                      <a:endParaRPr/>
                    </a:p>
                  </a:txBody>
                  <a:tcPr marL="91450" marR="91450" marT="45725" marB="45725"/>
                </a:tc>
                <a:extLst>
                  <a:ext uri="{0D108BD9-81ED-4DB2-BD59-A6C34878D82A}">
                    <a16:rowId xmlns:a16="http://schemas.microsoft.com/office/drawing/2014/main" val="10002"/>
                  </a:ext>
                </a:extLst>
              </a:tr>
              <a:tr h="457350">
                <a:tc>
                  <a:txBody>
                    <a:bodyPr/>
                    <a:lstStyle/>
                    <a:p>
                      <a:pPr marL="0" marR="0" lvl="0" indent="0" algn="ctr" rtl="0">
                        <a:spcBef>
                          <a:spcPts val="0"/>
                        </a:spcBef>
                        <a:spcAft>
                          <a:spcPts val="0"/>
                        </a:spcAft>
                        <a:buNone/>
                      </a:pPr>
                      <a:r>
                        <a:rPr lang="en-US" sz="2200" u="none" strike="noStrike" cap="none" dirty="0"/>
                        <a:t>3</a:t>
                      </a:r>
                      <a:endParaRPr dirty="0"/>
                    </a:p>
                  </a:txBody>
                  <a:tcPr marL="91450" marR="91450" marT="45725" marB="45725"/>
                </a:tc>
                <a:tc>
                  <a:txBody>
                    <a:bodyPr/>
                    <a:lstStyle/>
                    <a:p>
                      <a:pPr marL="0" marR="0" lvl="0" indent="0" algn="ctr" rtl="0">
                        <a:spcBef>
                          <a:spcPts val="0"/>
                        </a:spcBef>
                        <a:spcAft>
                          <a:spcPts val="0"/>
                        </a:spcAft>
                        <a:buNone/>
                      </a:pPr>
                      <a:r>
                        <a:rPr lang="en-US" sz="2200" u="none" strike="noStrike" cap="none"/>
                        <a:t>5</a:t>
                      </a:r>
                      <a:endParaRPr/>
                    </a:p>
                  </a:txBody>
                  <a:tcPr marL="91450" marR="91450" marT="45725" marB="45725"/>
                </a:tc>
                <a:extLst>
                  <a:ext uri="{0D108BD9-81ED-4DB2-BD59-A6C34878D82A}">
                    <a16:rowId xmlns:a16="http://schemas.microsoft.com/office/drawing/2014/main" val="10003"/>
                  </a:ext>
                </a:extLst>
              </a:tr>
              <a:tr h="457350">
                <a:tc>
                  <a:txBody>
                    <a:bodyPr/>
                    <a:lstStyle/>
                    <a:p>
                      <a:pPr marL="0" marR="0" lvl="0" indent="0" algn="ctr" rtl="0">
                        <a:spcBef>
                          <a:spcPts val="0"/>
                        </a:spcBef>
                        <a:spcAft>
                          <a:spcPts val="0"/>
                        </a:spcAft>
                        <a:buNone/>
                      </a:pPr>
                      <a:r>
                        <a:rPr lang="en-US" sz="2200" u="none" strike="noStrike" cap="none"/>
                        <a:t>4</a:t>
                      </a:r>
                      <a:endParaRPr/>
                    </a:p>
                  </a:txBody>
                  <a:tcPr marL="91450" marR="91450" marT="45725" marB="45725"/>
                </a:tc>
                <a:tc>
                  <a:txBody>
                    <a:bodyPr/>
                    <a:lstStyle/>
                    <a:p>
                      <a:pPr marL="0" marR="0" lvl="0" indent="0" algn="ctr" rtl="0">
                        <a:spcBef>
                          <a:spcPts val="0"/>
                        </a:spcBef>
                        <a:spcAft>
                          <a:spcPts val="0"/>
                        </a:spcAft>
                        <a:buNone/>
                      </a:pPr>
                      <a:r>
                        <a:rPr lang="en-US" sz="2200" u="none" strike="noStrike" cap="none"/>
                        <a:t>4</a:t>
                      </a:r>
                      <a:endParaRPr/>
                    </a:p>
                  </a:txBody>
                  <a:tcPr marL="91450" marR="91450" marT="45725" marB="45725"/>
                </a:tc>
                <a:extLst>
                  <a:ext uri="{0D108BD9-81ED-4DB2-BD59-A6C34878D82A}">
                    <a16:rowId xmlns:a16="http://schemas.microsoft.com/office/drawing/2014/main" val="10004"/>
                  </a:ext>
                </a:extLst>
              </a:tr>
              <a:tr h="457350">
                <a:tc>
                  <a:txBody>
                    <a:bodyPr/>
                    <a:lstStyle/>
                    <a:p>
                      <a:pPr marL="0" marR="0" lvl="0" indent="0" algn="ctr" rtl="0">
                        <a:spcBef>
                          <a:spcPts val="0"/>
                        </a:spcBef>
                        <a:spcAft>
                          <a:spcPts val="0"/>
                        </a:spcAft>
                        <a:buNone/>
                      </a:pPr>
                      <a:r>
                        <a:rPr lang="en-US" sz="2200" u="none" strike="noStrike" cap="none"/>
                        <a:t>2</a:t>
                      </a:r>
                      <a:endParaRPr/>
                    </a:p>
                  </a:txBody>
                  <a:tcPr marL="91450" marR="91450" marT="45725" marB="45725"/>
                </a:tc>
                <a:tc>
                  <a:txBody>
                    <a:bodyPr/>
                    <a:lstStyle/>
                    <a:p>
                      <a:pPr marL="0" marR="0" lvl="0" indent="0" algn="ctr" rtl="0">
                        <a:spcBef>
                          <a:spcPts val="0"/>
                        </a:spcBef>
                        <a:spcAft>
                          <a:spcPts val="0"/>
                        </a:spcAft>
                        <a:buNone/>
                      </a:pPr>
                      <a:r>
                        <a:rPr lang="en-US" sz="2200" u="none" strike="noStrike" cap="none" dirty="0"/>
                        <a:t>6</a:t>
                      </a:r>
                      <a:endParaRPr dirty="0"/>
                    </a:p>
                  </a:txBody>
                  <a:tcPr marL="91450" marR="91450" marT="45725" marB="45725"/>
                </a:tc>
                <a:extLst>
                  <a:ext uri="{0D108BD9-81ED-4DB2-BD59-A6C34878D82A}">
                    <a16:rowId xmlns:a16="http://schemas.microsoft.com/office/drawing/2014/main" val="10005"/>
                  </a:ext>
                </a:extLst>
              </a:tr>
            </a:tbl>
          </a:graphicData>
        </a:graphic>
      </p:graphicFrame>
      <p:pic>
        <p:nvPicPr>
          <p:cNvPr id="131" name="Google Shape;131;p8"/>
          <p:cNvPicPr preferRelativeResize="0"/>
          <p:nvPr/>
        </p:nvPicPr>
        <p:blipFill rotWithShape="1">
          <a:blip r:embed="rId3">
            <a:alphaModFix/>
          </a:blip>
          <a:srcRect/>
          <a:stretch/>
        </p:blipFill>
        <p:spPr>
          <a:xfrm>
            <a:off x="838199" y="5051230"/>
            <a:ext cx="7991007" cy="180676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Trick</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258097" y="1016404"/>
            <a:ext cx="5936226" cy="5620370"/>
          </a:xfrm>
          <a:ln>
            <a:solidFill>
              <a:srgbClr val="C00000"/>
            </a:solidFill>
          </a:ln>
        </p:spPr>
        <p:txBody>
          <a:bodyPr>
            <a:noAutofit/>
          </a:bodyPr>
          <a:lstStyle/>
          <a:p>
            <a:pPr algn="just"/>
            <a:r>
              <a:rPr lang="en-US" sz="2100" dirty="0">
                <a:latin typeface="Sylfaen" panose="010A0502050306030303" pitchFamily="18" charset="0"/>
              </a:rPr>
              <a:t>Kernel Trick allows us to operate in the original feature space without computing the coordinates of the data in a higher dimensional space.</a:t>
            </a:r>
          </a:p>
          <a:p>
            <a:pPr algn="just"/>
            <a:r>
              <a:rPr lang="en-US" sz="2100" dirty="0">
                <a:latin typeface="Sylfaen" panose="010A0502050306030303" pitchFamily="18" charset="0"/>
                <a:cs typeface="Times New Roman" panose="02020603050405020304" pitchFamily="18" charset="0"/>
              </a:rPr>
              <a:t>Example:</a:t>
            </a:r>
          </a:p>
          <a:p>
            <a:pPr algn="just"/>
            <a:endParaRPr lang="en-US" sz="2100" dirty="0">
              <a:latin typeface="Sylfaen" panose="010A0502050306030303" pitchFamily="18" charset="0"/>
              <a:cs typeface="Times New Roman" panose="02020603050405020304" pitchFamily="18" charset="0"/>
            </a:endParaRPr>
          </a:p>
          <a:p>
            <a:pPr algn="just"/>
            <a:r>
              <a:rPr lang="en-US" sz="2100" dirty="0">
                <a:solidFill>
                  <a:srgbClr val="242424"/>
                </a:solidFill>
                <a:latin typeface="Sylfaen" panose="010A0502050306030303" pitchFamily="18" charset="0"/>
              </a:rPr>
              <a:t>Here x and y are two data points in 3 dimensions. Let’s assume that we need to map x and y to 9-dimensional space. We need to do the following calculations to get the final result, which is just a scalar. </a:t>
            </a:r>
          </a:p>
          <a:p>
            <a:pPr algn="just"/>
            <a:r>
              <a:rPr lang="en-US" sz="2100" dirty="0">
                <a:solidFill>
                  <a:srgbClr val="242424"/>
                </a:solidFill>
                <a:latin typeface="Sylfaen" panose="010A0502050306030303" pitchFamily="18" charset="0"/>
              </a:rPr>
              <a:t>The computational complexity, in this case, is O(n²).</a:t>
            </a:r>
            <a:endParaRPr lang="en-US" sz="2100" dirty="0">
              <a:latin typeface="Sylfaen" panose="010A0502050306030303" pitchFamily="18" charset="0"/>
            </a:endParaRPr>
          </a:p>
          <a:p>
            <a:pPr algn="just"/>
            <a:endParaRPr lang="en-US" sz="2100" dirty="0">
              <a:latin typeface="Sylfaen" panose="010A0502050306030303" pitchFamily="18" charset="0"/>
              <a:cs typeface="Times New Roman" panose="02020603050405020304" pitchFamily="18" charset="0"/>
            </a:endParaRPr>
          </a:p>
        </p:txBody>
      </p:sp>
      <p:pic>
        <p:nvPicPr>
          <p:cNvPr id="1028" name="Picture 4" descr="https://miro.medium.com/v2/resize:fit:606/1*77NyCspYpY14MRuh3LWX0A.png">
            <a:extLst>
              <a:ext uri="{FF2B5EF4-FFF2-40B4-BE49-F238E27FC236}">
                <a16:creationId xmlns:a16="http://schemas.microsoft.com/office/drawing/2014/main" id="{1A621BD5-8350-48DF-B708-D630F7A7FD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19" t="9251" r="23321" b="15372"/>
          <a:stretch/>
        </p:blipFill>
        <p:spPr bwMode="auto">
          <a:xfrm>
            <a:off x="1874273" y="1944577"/>
            <a:ext cx="1730479" cy="7239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v2/resize:fit:1050/1*pF6fewWChhI7dBSOOy6I2w.png">
            <a:extLst>
              <a:ext uri="{FF2B5EF4-FFF2-40B4-BE49-F238E27FC236}">
                <a16:creationId xmlns:a16="http://schemas.microsoft.com/office/drawing/2014/main" id="{5BBB18C2-0A32-460D-BAF4-DBFC0EC962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2" r="12339"/>
          <a:stretch/>
        </p:blipFill>
        <p:spPr bwMode="auto">
          <a:xfrm>
            <a:off x="451054" y="5018514"/>
            <a:ext cx="5690419" cy="8230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0A4D2A4-844A-4EBE-B003-60219044F4CE}"/>
              </a:ext>
            </a:extLst>
          </p:cNvPr>
          <p:cNvPicPr>
            <a:picLocks noChangeAspect="1"/>
          </p:cNvPicPr>
          <p:nvPr/>
        </p:nvPicPr>
        <p:blipFill rotWithShape="1">
          <a:blip r:embed="rId5"/>
          <a:srcRect l="10943" t="18193" r="23151" b="7181"/>
          <a:stretch/>
        </p:blipFill>
        <p:spPr>
          <a:xfrm>
            <a:off x="1129481" y="5841596"/>
            <a:ext cx="2475271" cy="722265"/>
          </a:xfrm>
          <a:prstGeom prst="rect">
            <a:avLst/>
          </a:prstGeom>
        </p:spPr>
      </p:pic>
      <p:sp>
        <p:nvSpPr>
          <p:cNvPr id="10" name="Content Placeholder 2">
            <a:extLst>
              <a:ext uri="{FF2B5EF4-FFF2-40B4-BE49-F238E27FC236}">
                <a16:creationId xmlns:a16="http://schemas.microsoft.com/office/drawing/2014/main" id="{4B8A3A52-3730-4FC5-85F1-74A19E8F22ED}"/>
              </a:ext>
            </a:extLst>
          </p:cNvPr>
          <p:cNvSpPr txBox="1">
            <a:spLocks/>
          </p:cNvSpPr>
          <p:nvPr/>
        </p:nvSpPr>
        <p:spPr>
          <a:xfrm>
            <a:off x="6440129" y="1016404"/>
            <a:ext cx="5533103" cy="5620370"/>
          </a:xfrm>
          <a:prstGeom prst="rect">
            <a:avLst/>
          </a:prstGeom>
          <a:ln>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100" dirty="0">
                <a:latin typeface="Sylfaen" panose="010A0502050306030303" pitchFamily="18" charset="0"/>
              </a:rPr>
              <a:t>However, if we use the kernel function, which is denoted as k(x, y), instead of doing the complicated computations in the 9-dimensional space, we reach the same result within the 3-dimensional space by calculating the dot product of x -transpose and y. </a:t>
            </a:r>
          </a:p>
          <a:p>
            <a:pPr algn="just"/>
            <a:r>
              <a:rPr lang="en-US" sz="2100" dirty="0">
                <a:latin typeface="Sylfaen" panose="010A0502050306030303" pitchFamily="18" charset="0"/>
              </a:rPr>
              <a:t>The computational complexity, in this case, is O(n).</a:t>
            </a: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rPr>
              <a:t>Kernel trick does for us is to offer a more efficient and less expensive way to transform data into higher dimensions.</a:t>
            </a:r>
            <a:endParaRPr lang="en-US" sz="2100" dirty="0">
              <a:latin typeface="Sylfaen" panose="010A0502050306030303"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D82320B-FAC6-48A7-B19A-AF1830E6D290}"/>
              </a:ext>
            </a:extLst>
          </p:cNvPr>
          <p:cNvPicPr>
            <a:picLocks noChangeAspect="1"/>
          </p:cNvPicPr>
          <p:nvPr/>
        </p:nvPicPr>
        <p:blipFill rotWithShape="1">
          <a:blip r:embed="rId6"/>
          <a:srcRect l="16946" r="15139" b="11764"/>
          <a:stretch/>
        </p:blipFill>
        <p:spPr>
          <a:xfrm>
            <a:off x="7472516" y="3584115"/>
            <a:ext cx="3352800" cy="1640780"/>
          </a:xfrm>
          <a:prstGeom prst="rect">
            <a:avLst/>
          </a:prstGeom>
        </p:spPr>
      </p:pic>
    </p:spTree>
    <p:custDataLst>
      <p:tags r:id="rId1"/>
    </p:custDataLst>
    <p:extLst>
      <p:ext uri="{BB962C8B-B14F-4D97-AF65-F5344CB8AC3E}">
        <p14:creationId xmlns:p14="http://schemas.microsoft.com/office/powerpoint/2010/main" val="2519356249"/>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Trick</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258097" y="1016404"/>
            <a:ext cx="11432458" cy="5620370"/>
          </a:xfrm>
          <a:ln>
            <a:noFill/>
          </a:ln>
        </p:spPr>
        <p:txBody>
          <a:bodyPr>
            <a:noAutofit/>
          </a:bodyPr>
          <a:lstStyle/>
          <a:p>
            <a:pPr algn="just"/>
            <a:r>
              <a:rPr lang="en-US" sz="2100" b="1" dirty="0">
                <a:solidFill>
                  <a:srgbClr val="FF0000"/>
                </a:solidFill>
                <a:latin typeface="Sylfaen" panose="010A0502050306030303" pitchFamily="18" charset="0"/>
              </a:rPr>
              <a:t>Numerical Example for working of Kernel Function</a:t>
            </a:r>
          </a:p>
          <a:p>
            <a:pPr algn="just"/>
            <a:endParaRPr lang="en-US" sz="2100" dirty="0">
              <a:latin typeface="Sylfaen" panose="010A0502050306030303"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0E3CADF0-C958-4884-BC7D-7D5196C1F995}"/>
              </a:ext>
            </a:extLst>
          </p:cNvPr>
          <p:cNvGraphicFramePr>
            <a:graphicFrameLocks noGrp="1"/>
          </p:cNvGraphicFramePr>
          <p:nvPr/>
        </p:nvGraphicFramePr>
        <p:xfrm>
          <a:off x="589934" y="1506247"/>
          <a:ext cx="9930584" cy="741680"/>
        </p:xfrm>
        <a:graphic>
          <a:graphicData uri="http://schemas.openxmlformats.org/drawingml/2006/table">
            <a:tbl>
              <a:tblPr firstRow="1" bandRow="1">
                <a:tableStyleId>{5940675A-B579-460E-94D1-54222C63F5DA}</a:tableStyleId>
              </a:tblPr>
              <a:tblGrid>
                <a:gridCol w="1761163">
                  <a:extLst>
                    <a:ext uri="{9D8B030D-6E8A-4147-A177-3AD203B41FA5}">
                      <a16:colId xmlns:a16="http://schemas.microsoft.com/office/drawing/2014/main" val="1756868812"/>
                    </a:ext>
                  </a:extLst>
                </a:gridCol>
                <a:gridCol w="911538">
                  <a:extLst>
                    <a:ext uri="{9D8B030D-6E8A-4147-A177-3AD203B41FA5}">
                      <a16:colId xmlns:a16="http://schemas.microsoft.com/office/drawing/2014/main" val="4018510320"/>
                    </a:ext>
                  </a:extLst>
                </a:gridCol>
                <a:gridCol w="620679">
                  <a:extLst>
                    <a:ext uri="{9D8B030D-6E8A-4147-A177-3AD203B41FA5}">
                      <a16:colId xmlns:a16="http://schemas.microsoft.com/office/drawing/2014/main" val="1678543014"/>
                    </a:ext>
                  </a:extLst>
                </a:gridCol>
                <a:gridCol w="620679">
                  <a:extLst>
                    <a:ext uri="{9D8B030D-6E8A-4147-A177-3AD203B41FA5}">
                      <a16:colId xmlns:a16="http://schemas.microsoft.com/office/drawing/2014/main" val="594932395"/>
                    </a:ext>
                  </a:extLst>
                </a:gridCol>
                <a:gridCol w="620679">
                  <a:extLst>
                    <a:ext uri="{9D8B030D-6E8A-4147-A177-3AD203B41FA5}">
                      <a16:colId xmlns:a16="http://schemas.microsoft.com/office/drawing/2014/main" val="2654477093"/>
                    </a:ext>
                  </a:extLst>
                </a:gridCol>
                <a:gridCol w="669454">
                  <a:extLst>
                    <a:ext uri="{9D8B030D-6E8A-4147-A177-3AD203B41FA5}">
                      <a16:colId xmlns:a16="http://schemas.microsoft.com/office/drawing/2014/main" val="173397062"/>
                    </a:ext>
                  </a:extLst>
                </a:gridCol>
                <a:gridCol w="620679">
                  <a:extLst>
                    <a:ext uri="{9D8B030D-6E8A-4147-A177-3AD203B41FA5}">
                      <a16:colId xmlns:a16="http://schemas.microsoft.com/office/drawing/2014/main" val="3823470659"/>
                    </a:ext>
                  </a:extLst>
                </a:gridCol>
                <a:gridCol w="620679">
                  <a:extLst>
                    <a:ext uri="{9D8B030D-6E8A-4147-A177-3AD203B41FA5}">
                      <a16:colId xmlns:a16="http://schemas.microsoft.com/office/drawing/2014/main" val="2089500073"/>
                    </a:ext>
                  </a:extLst>
                </a:gridCol>
                <a:gridCol w="684009">
                  <a:extLst>
                    <a:ext uri="{9D8B030D-6E8A-4147-A177-3AD203B41FA5}">
                      <a16:colId xmlns:a16="http://schemas.microsoft.com/office/drawing/2014/main" val="3430851327"/>
                    </a:ext>
                  </a:extLst>
                </a:gridCol>
                <a:gridCol w="492275">
                  <a:extLst>
                    <a:ext uri="{9D8B030D-6E8A-4147-A177-3AD203B41FA5}">
                      <a16:colId xmlns:a16="http://schemas.microsoft.com/office/drawing/2014/main" val="3720103027"/>
                    </a:ext>
                  </a:extLst>
                </a:gridCol>
                <a:gridCol w="651187">
                  <a:extLst>
                    <a:ext uri="{9D8B030D-6E8A-4147-A177-3AD203B41FA5}">
                      <a16:colId xmlns:a16="http://schemas.microsoft.com/office/drawing/2014/main" val="3619495568"/>
                    </a:ext>
                  </a:extLst>
                </a:gridCol>
                <a:gridCol w="443989">
                  <a:extLst>
                    <a:ext uri="{9D8B030D-6E8A-4147-A177-3AD203B41FA5}">
                      <a16:colId xmlns:a16="http://schemas.microsoft.com/office/drawing/2014/main" val="2872769762"/>
                    </a:ext>
                  </a:extLst>
                </a:gridCol>
                <a:gridCol w="547588">
                  <a:extLst>
                    <a:ext uri="{9D8B030D-6E8A-4147-A177-3AD203B41FA5}">
                      <a16:colId xmlns:a16="http://schemas.microsoft.com/office/drawing/2014/main" val="2802656435"/>
                    </a:ext>
                  </a:extLst>
                </a:gridCol>
                <a:gridCol w="665986">
                  <a:extLst>
                    <a:ext uri="{9D8B030D-6E8A-4147-A177-3AD203B41FA5}">
                      <a16:colId xmlns:a16="http://schemas.microsoft.com/office/drawing/2014/main" val="86602887"/>
                    </a:ext>
                  </a:extLst>
                </a:gridCol>
              </a:tblGrid>
              <a:tr h="370840">
                <a:tc>
                  <a:txBody>
                    <a:bodyPr/>
                    <a:lstStyle/>
                    <a:p>
                      <a:pPr algn="ctr"/>
                      <a:r>
                        <a:rPr lang="en-US" dirty="0"/>
                        <a:t>Feature(x)</a:t>
                      </a:r>
                    </a:p>
                  </a:txBody>
                  <a:tcPr/>
                </a:tc>
                <a:tc>
                  <a:txBody>
                    <a:bodyPr/>
                    <a:lstStyle/>
                    <a:p>
                      <a:pPr algn="ctr"/>
                      <a:r>
                        <a:rPr lang="en-US" b="1" dirty="0">
                          <a:solidFill>
                            <a:srgbClr val="009900"/>
                          </a:solidFill>
                        </a:rPr>
                        <a:t>-6</a:t>
                      </a:r>
                    </a:p>
                  </a:txBody>
                  <a:tcPr/>
                </a:tc>
                <a:tc>
                  <a:txBody>
                    <a:bodyPr/>
                    <a:lstStyle/>
                    <a:p>
                      <a:pPr algn="ctr"/>
                      <a:r>
                        <a:rPr lang="en-US" b="1" dirty="0">
                          <a:solidFill>
                            <a:srgbClr val="009900"/>
                          </a:solidFill>
                        </a:rPr>
                        <a:t>-5</a:t>
                      </a:r>
                    </a:p>
                  </a:txBody>
                  <a:tcPr/>
                </a:tc>
                <a:tc>
                  <a:txBody>
                    <a:bodyPr/>
                    <a:lstStyle/>
                    <a:p>
                      <a:pPr algn="ctr"/>
                      <a:r>
                        <a:rPr lang="en-US" b="1" dirty="0">
                          <a:solidFill>
                            <a:srgbClr val="009900"/>
                          </a:solidFill>
                        </a:rPr>
                        <a:t>-4</a:t>
                      </a:r>
                    </a:p>
                  </a:txBody>
                  <a:tcPr/>
                </a:tc>
                <a:tc>
                  <a:txBody>
                    <a:bodyPr/>
                    <a:lstStyle/>
                    <a:p>
                      <a:pPr algn="ctr"/>
                      <a:r>
                        <a:rPr lang="en-US" b="1" dirty="0">
                          <a:solidFill>
                            <a:srgbClr val="FF0000"/>
                          </a:solidFill>
                        </a:rPr>
                        <a:t>-3</a:t>
                      </a:r>
                    </a:p>
                  </a:txBody>
                  <a:tcPr/>
                </a:tc>
                <a:tc>
                  <a:txBody>
                    <a:bodyPr/>
                    <a:lstStyle/>
                    <a:p>
                      <a:pPr algn="ctr"/>
                      <a:r>
                        <a:rPr lang="en-US" b="1" dirty="0">
                          <a:solidFill>
                            <a:srgbClr val="FF0000"/>
                          </a:solidFill>
                        </a:rPr>
                        <a:t>-2</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0</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2</a:t>
                      </a:r>
                    </a:p>
                  </a:txBody>
                  <a:tcPr/>
                </a:tc>
                <a:tc>
                  <a:txBody>
                    <a:bodyPr/>
                    <a:lstStyle/>
                    <a:p>
                      <a:pPr algn="ctr"/>
                      <a:r>
                        <a:rPr lang="en-US" b="1" dirty="0">
                          <a:solidFill>
                            <a:srgbClr val="FF0000"/>
                          </a:solidFill>
                        </a:rPr>
                        <a:t>3</a:t>
                      </a:r>
                    </a:p>
                  </a:txBody>
                  <a:tcPr/>
                </a:tc>
                <a:tc>
                  <a:txBody>
                    <a:bodyPr/>
                    <a:lstStyle/>
                    <a:p>
                      <a:pPr algn="ctr"/>
                      <a:r>
                        <a:rPr lang="en-US" b="1" dirty="0">
                          <a:solidFill>
                            <a:srgbClr val="009900"/>
                          </a:solidFill>
                        </a:rPr>
                        <a:t>4</a:t>
                      </a:r>
                    </a:p>
                  </a:txBody>
                  <a:tcPr/>
                </a:tc>
                <a:tc>
                  <a:txBody>
                    <a:bodyPr/>
                    <a:lstStyle/>
                    <a:p>
                      <a:pPr algn="ctr"/>
                      <a:r>
                        <a:rPr lang="en-US" b="1" dirty="0">
                          <a:solidFill>
                            <a:srgbClr val="009900"/>
                          </a:solidFill>
                        </a:rPr>
                        <a:t>5</a:t>
                      </a:r>
                    </a:p>
                  </a:txBody>
                  <a:tcPr/>
                </a:tc>
                <a:tc>
                  <a:txBody>
                    <a:bodyPr/>
                    <a:lstStyle/>
                    <a:p>
                      <a:pPr algn="ctr"/>
                      <a:r>
                        <a:rPr lang="en-US" b="1" dirty="0">
                          <a:solidFill>
                            <a:srgbClr val="009900"/>
                          </a:solidFill>
                        </a:rPr>
                        <a:t>6</a:t>
                      </a:r>
                    </a:p>
                  </a:txBody>
                  <a:tcPr/>
                </a:tc>
                <a:extLst>
                  <a:ext uri="{0D108BD9-81ED-4DB2-BD59-A6C34878D82A}">
                    <a16:rowId xmlns:a16="http://schemas.microsoft.com/office/drawing/2014/main" val="332792928"/>
                  </a:ext>
                </a:extLst>
              </a:tr>
              <a:tr h="370840">
                <a:tc>
                  <a:txBody>
                    <a:bodyPr/>
                    <a:lstStyle/>
                    <a:p>
                      <a:pPr algn="ctr"/>
                      <a:r>
                        <a:rPr lang="en-US" sz="1800" kern="1200" dirty="0">
                          <a:solidFill>
                            <a:schemeClr val="tx1"/>
                          </a:solidFill>
                          <a:effectLst/>
                          <a:latin typeface="+mn-lt"/>
                          <a:ea typeface="+mn-ea"/>
                          <a:cs typeface="+mn-cs"/>
                        </a:rPr>
                        <a:t>X</a:t>
                      </a:r>
                      <a:r>
                        <a:rPr lang="en-US" sz="1800" kern="1200" baseline="30000" dirty="0">
                          <a:solidFill>
                            <a:schemeClr val="tx1"/>
                          </a:solidFill>
                          <a:effectLst/>
                          <a:latin typeface="+mn-lt"/>
                          <a:ea typeface="+mn-ea"/>
                          <a:cs typeface="+mn-cs"/>
                        </a:rPr>
                        <a:t>2</a:t>
                      </a:r>
                      <a:endParaRPr lang="en-US" sz="1800" kern="1200" dirty="0">
                        <a:solidFill>
                          <a:schemeClr val="tx1"/>
                        </a:solidFill>
                        <a:effectLst/>
                        <a:latin typeface="+mn-lt"/>
                        <a:ea typeface="+mn-ea"/>
                        <a:cs typeface="+mn-cs"/>
                      </a:endParaRPr>
                    </a:p>
                  </a:txBody>
                  <a:tcPr/>
                </a:tc>
                <a:tc>
                  <a:txBody>
                    <a:bodyPr/>
                    <a:lstStyle/>
                    <a:p>
                      <a:pPr algn="ctr"/>
                      <a:r>
                        <a:rPr lang="en-US" b="1" dirty="0">
                          <a:solidFill>
                            <a:srgbClr val="009900"/>
                          </a:solidFill>
                        </a:rPr>
                        <a:t>36</a:t>
                      </a:r>
                    </a:p>
                  </a:txBody>
                  <a:tcPr/>
                </a:tc>
                <a:tc>
                  <a:txBody>
                    <a:bodyPr/>
                    <a:lstStyle/>
                    <a:p>
                      <a:pPr algn="ctr"/>
                      <a:r>
                        <a:rPr lang="en-US" b="1" dirty="0">
                          <a:solidFill>
                            <a:srgbClr val="009900"/>
                          </a:solidFill>
                        </a:rPr>
                        <a:t>25</a:t>
                      </a:r>
                    </a:p>
                  </a:txBody>
                  <a:tcPr/>
                </a:tc>
                <a:tc>
                  <a:txBody>
                    <a:bodyPr/>
                    <a:lstStyle/>
                    <a:p>
                      <a:pPr algn="ctr"/>
                      <a:r>
                        <a:rPr lang="en-US" b="1" dirty="0">
                          <a:solidFill>
                            <a:srgbClr val="009900"/>
                          </a:solidFill>
                        </a:rPr>
                        <a:t>16</a:t>
                      </a:r>
                    </a:p>
                  </a:txBody>
                  <a:tcPr/>
                </a:tc>
                <a:tc>
                  <a:txBody>
                    <a:bodyPr/>
                    <a:lstStyle/>
                    <a:p>
                      <a:pPr algn="ctr"/>
                      <a:r>
                        <a:rPr lang="en-US" b="1" dirty="0">
                          <a:solidFill>
                            <a:srgbClr val="FF0000"/>
                          </a:solidFill>
                        </a:rPr>
                        <a:t>9</a:t>
                      </a:r>
                    </a:p>
                  </a:txBody>
                  <a:tcPr/>
                </a:tc>
                <a:tc>
                  <a:txBody>
                    <a:bodyPr/>
                    <a:lstStyle/>
                    <a:p>
                      <a:pPr algn="ctr"/>
                      <a:r>
                        <a:rPr lang="en-US" b="1" dirty="0">
                          <a:solidFill>
                            <a:srgbClr val="FF0000"/>
                          </a:solidFill>
                        </a:rPr>
                        <a:t>4</a:t>
                      </a:r>
                    </a:p>
                  </a:txBody>
                  <a:tcPr/>
                </a:tc>
                <a:tc>
                  <a:txBody>
                    <a:bodyPr/>
                    <a:lstStyle/>
                    <a:p>
                      <a:pPr algn="ctr"/>
                      <a:r>
                        <a:rPr lang="en-US" b="1" dirty="0">
                          <a:solidFill>
                            <a:srgbClr val="FF0000"/>
                          </a:solidFill>
                        </a:rPr>
                        <a:t>2</a:t>
                      </a:r>
                    </a:p>
                  </a:txBody>
                  <a:tcPr/>
                </a:tc>
                <a:tc>
                  <a:txBody>
                    <a:bodyPr/>
                    <a:lstStyle/>
                    <a:p>
                      <a:pPr algn="ctr"/>
                      <a:r>
                        <a:rPr lang="en-US" b="1" dirty="0">
                          <a:solidFill>
                            <a:srgbClr val="FF0000"/>
                          </a:solidFill>
                        </a:rPr>
                        <a:t>0</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4</a:t>
                      </a:r>
                    </a:p>
                  </a:txBody>
                  <a:tcPr/>
                </a:tc>
                <a:tc>
                  <a:txBody>
                    <a:bodyPr/>
                    <a:lstStyle/>
                    <a:p>
                      <a:pPr algn="ctr"/>
                      <a:r>
                        <a:rPr lang="en-US" b="1" dirty="0">
                          <a:solidFill>
                            <a:srgbClr val="FF0000"/>
                          </a:solidFill>
                        </a:rPr>
                        <a:t>9</a:t>
                      </a:r>
                    </a:p>
                  </a:txBody>
                  <a:tcPr/>
                </a:tc>
                <a:tc>
                  <a:txBody>
                    <a:bodyPr/>
                    <a:lstStyle/>
                    <a:p>
                      <a:pPr algn="ctr"/>
                      <a:r>
                        <a:rPr lang="en-US" b="1" dirty="0">
                          <a:solidFill>
                            <a:srgbClr val="009900"/>
                          </a:solidFill>
                        </a:rPr>
                        <a:t>16</a:t>
                      </a:r>
                    </a:p>
                  </a:txBody>
                  <a:tcPr/>
                </a:tc>
                <a:tc>
                  <a:txBody>
                    <a:bodyPr/>
                    <a:lstStyle/>
                    <a:p>
                      <a:pPr algn="ctr"/>
                      <a:r>
                        <a:rPr lang="en-US" b="1" dirty="0">
                          <a:solidFill>
                            <a:srgbClr val="009900"/>
                          </a:solidFill>
                        </a:rPr>
                        <a:t>25</a:t>
                      </a:r>
                    </a:p>
                  </a:txBody>
                  <a:tcPr/>
                </a:tc>
                <a:tc>
                  <a:txBody>
                    <a:bodyPr/>
                    <a:lstStyle/>
                    <a:p>
                      <a:pPr algn="ctr"/>
                      <a:r>
                        <a:rPr lang="en-US" b="1" dirty="0">
                          <a:solidFill>
                            <a:srgbClr val="009900"/>
                          </a:solidFill>
                        </a:rPr>
                        <a:t>36</a:t>
                      </a:r>
                    </a:p>
                  </a:txBody>
                  <a:tcPr/>
                </a:tc>
                <a:extLst>
                  <a:ext uri="{0D108BD9-81ED-4DB2-BD59-A6C34878D82A}">
                    <a16:rowId xmlns:a16="http://schemas.microsoft.com/office/drawing/2014/main" val="3178223835"/>
                  </a:ext>
                </a:extLst>
              </a:tr>
            </a:tbl>
          </a:graphicData>
        </a:graphic>
      </p:graphicFrame>
      <p:pic>
        <p:nvPicPr>
          <p:cNvPr id="5" name="Picture 4">
            <a:extLst>
              <a:ext uri="{FF2B5EF4-FFF2-40B4-BE49-F238E27FC236}">
                <a16:creationId xmlns:a16="http://schemas.microsoft.com/office/drawing/2014/main" id="{E50B4604-312F-4CA6-819C-2F7EA3F442D4}"/>
              </a:ext>
            </a:extLst>
          </p:cNvPr>
          <p:cNvPicPr>
            <a:picLocks noChangeAspect="1"/>
          </p:cNvPicPr>
          <p:nvPr/>
        </p:nvPicPr>
        <p:blipFill>
          <a:blip r:embed="rId3"/>
          <a:stretch>
            <a:fillRect/>
          </a:stretch>
        </p:blipFill>
        <p:spPr>
          <a:xfrm>
            <a:off x="358059" y="3770013"/>
            <a:ext cx="4685889" cy="685104"/>
          </a:xfrm>
          <a:prstGeom prst="rect">
            <a:avLst/>
          </a:prstGeom>
        </p:spPr>
      </p:pic>
      <p:pic>
        <p:nvPicPr>
          <p:cNvPr id="8" name="Picture 7">
            <a:extLst>
              <a:ext uri="{FF2B5EF4-FFF2-40B4-BE49-F238E27FC236}">
                <a16:creationId xmlns:a16="http://schemas.microsoft.com/office/drawing/2014/main" id="{A0207A1E-24C9-4926-8C00-7E059CEC3B5A}"/>
              </a:ext>
            </a:extLst>
          </p:cNvPr>
          <p:cNvPicPr>
            <a:picLocks noChangeAspect="1"/>
          </p:cNvPicPr>
          <p:nvPr/>
        </p:nvPicPr>
        <p:blipFill>
          <a:blip r:embed="rId4"/>
          <a:stretch>
            <a:fillRect/>
          </a:stretch>
        </p:blipFill>
        <p:spPr>
          <a:xfrm>
            <a:off x="6175733" y="2410891"/>
            <a:ext cx="5747157" cy="3675277"/>
          </a:xfrm>
          <a:prstGeom prst="rect">
            <a:avLst/>
          </a:prstGeom>
        </p:spPr>
      </p:pic>
      <p:sp>
        <p:nvSpPr>
          <p:cNvPr id="9" name="Arrow: Right 8">
            <a:extLst>
              <a:ext uri="{FF2B5EF4-FFF2-40B4-BE49-F238E27FC236}">
                <a16:creationId xmlns:a16="http://schemas.microsoft.com/office/drawing/2014/main" id="{07D8671F-53A4-40E7-82B9-34276DDDF900}"/>
              </a:ext>
            </a:extLst>
          </p:cNvPr>
          <p:cNvSpPr/>
          <p:nvPr/>
        </p:nvSpPr>
        <p:spPr>
          <a:xfrm>
            <a:off x="5338916" y="4031226"/>
            <a:ext cx="604482" cy="1769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CE69E7-7385-4B43-8069-68888E238820}"/>
              </a:ext>
            </a:extLst>
          </p:cNvPr>
          <p:cNvSpPr txBox="1"/>
          <p:nvPr/>
        </p:nvSpPr>
        <p:spPr>
          <a:xfrm>
            <a:off x="501444" y="4632204"/>
            <a:ext cx="4916130" cy="369332"/>
          </a:xfrm>
          <a:prstGeom prst="rect">
            <a:avLst/>
          </a:prstGeom>
          <a:noFill/>
        </p:spPr>
        <p:txBody>
          <a:bodyPr wrap="square" rtlCol="0">
            <a:spAutoFit/>
          </a:bodyPr>
          <a:lstStyle/>
          <a:p>
            <a:r>
              <a:rPr lang="en-US" dirty="0">
                <a:latin typeface="Sylfaen" panose="010A0502050306030303" pitchFamily="18" charset="0"/>
              </a:rPr>
              <a:t>Fig 1: Linearly inseparable data in one dimension</a:t>
            </a:r>
          </a:p>
        </p:txBody>
      </p:sp>
      <p:sp>
        <p:nvSpPr>
          <p:cNvPr id="14" name="TextBox 13">
            <a:extLst>
              <a:ext uri="{FF2B5EF4-FFF2-40B4-BE49-F238E27FC236}">
                <a16:creationId xmlns:a16="http://schemas.microsoft.com/office/drawing/2014/main" id="{BD4D47B5-3092-4E0C-8257-9795535A4ED8}"/>
              </a:ext>
            </a:extLst>
          </p:cNvPr>
          <p:cNvSpPr txBox="1"/>
          <p:nvPr/>
        </p:nvSpPr>
        <p:spPr>
          <a:xfrm>
            <a:off x="5943398" y="6153407"/>
            <a:ext cx="6081454" cy="646331"/>
          </a:xfrm>
          <a:prstGeom prst="rect">
            <a:avLst/>
          </a:prstGeom>
          <a:noFill/>
        </p:spPr>
        <p:txBody>
          <a:bodyPr wrap="square" rtlCol="0">
            <a:spAutoFit/>
          </a:bodyPr>
          <a:lstStyle/>
          <a:p>
            <a:pPr algn="ctr"/>
            <a:r>
              <a:rPr lang="en-US" dirty="0">
                <a:latin typeface="Sylfaen" panose="010A0502050306030303" pitchFamily="18" charset="0"/>
              </a:rPr>
              <a:t>Fig 2: Applying kernel method to represent data in two dimensions</a:t>
            </a:r>
          </a:p>
        </p:txBody>
      </p:sp>
    </p:spTree>
    <p:custDataLst>
      <p:tags r:id="rId1"/>
    </p:custDataLst>
    <p:extLst>
      <p:ext uri="{BB962C8B-B14F-4D97-AF65-F5344CB8AC3E}">
        <p14:creationId xmlns:p14="http://schemas.microsoft.com/office/powerpoint/2010/main" val="2581002828"/>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609600" y="1036068"/>
            <a:ext cx="11110451" cy="4962844"/>
          </a:xfrm>
        </p:spPr>
        <p:txBody>
          <a:bodyPr>
            <a:noAutofit/>
          </a:bodyPr>
          <a:lstStyle/>
          <a:p>
            <a:pPr algn="just"/>
            <a:r>
              <a:rPr lang="en-US" sz="2100" dirty="0">
                <a:latin typeface="Sylfaen" panose="010A0502050306030303" pitchFamily="18" charset="0"/>
              </a:rPr>
              <a:t>Let κ(x, x’) ≥ 0 be some measure of similarity between objects x, x’ ∈ X , where X is some abstract space; we will call κ a kernel function.</a:t>
            </a:r>
          </a:p>
          <a:p>
            <a:pPr algn="just"/>
            <a:r>
              <a:rPr lang="en-US" sz="2100" dirty="0">
                <a:latin typeface="Sylfaen" panose="010A0502050306030303" pitchFamily="18" charset="0"/>
              </a:rPr>
              <a:t>We define a kernel function to be a real-valued function of two arguments, κ(x, x’ ) ∈ R, for x, x’ ∈ X . Typically the function is symmetric (i.e., κ(x, x’ ) = κ(x’ , x)), and non-negative (i.e., κ(x, x’ ) ≥ 0.</a:t>
            </a:r>
            <a:endParaRPr lang="en-US" sz="2100" dirty="0">
              <a:latin typeface="Sylfaen" panose="010A0502050306030303" pitchFamily="18" charset="0"/>
              <a:cs typeface="Times New Roman" panose="02020603050405020304" pitchFamily="18" charset="0"/>
            </a:endParaRPr>
          </a:p>
          <a:p>
            <a:pPr algn="just"/>
            <a:r>
              <a:rPr lang="en-US" sz="2100" b="1" dirty="0">
                <a:solidFill>
                  <a:srgbClr val="FF0000"/>
                </a:solidFill>
                <a:latin typeface="Sylfaen" panose="010A0502050306030303" pitchFamily="18" charset="0"/>
                <a:cs typeface="Times New Roman" panose="02020603050405020304" pitchFamily="18" charset="0"/>
              </a:rPr>
              <a:t>Linear Kernel:</a:t>
            </a:r>
          </a:p>
          <a:p>
            <a:pPr algn="just"/>
            <a:r>
              <a:rPr lang="en-US" sz="2100" dirty="0">
                <a:latin typeface="Sylfaen" panose="010A0502050306030303" pitchFamily="18" charset="0"/>
              </a:rPr>
              <a:t>Let </a:t>
            </a:r>
            <a:r>
              <a:rPr lang="en-US" sz="2400" dirty="0"/>
              <a:t>φ</a:t>
            </a:r>
            <a:r>
              <a:rPr lang="en-US" sz="2100" dirty="0">
                <a:latin typeface="Sylfaen" panose="010A0502050306030303" pitchFamily="18" charset="0"/>
              </a:rPr>
              <a:t>(x) = x, we get the linear kernel, defined by just the dot product between the two object vectors:</a:t>
            </a:r>
          </a:p>
          <a:p>
            <a:pPr algn="just"/>
            <a:endParaRPr lang="en-US" sz="2100" b="1" i="1"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rPr>
              <a:t>This is useful if the original data is already high dimensional, and if the original features are individually informative, </a:t>
            </a:r>
          </a:p>
          <a:p>
            <a:pPr algn="just"/>
            <a:r>
              <a:rPr lang="en-US" sz="2100" dirty="0">
                <a:latin typeface="Sylfaen" panose="010A0502050306030303" pitchFamily="18" charset="0"/>
              </a:rPr>
              <a:t>e.g., a bag of words representation where the vocabulary size is large, or the expression level of many genes. </a:t>
            </a:r>
          </a:p>
          <a:p>
            <a:pPr algn="just"/>
            <a:r>
              <a:rPr lang="en-US" sz="2100" dirty="0">
                <a:latin typeface="Sylfaen" panose="010A0502050306030303" pitchFamily="18" charset="0"/>
              </a:rPr>
              <a:t>In such a case, the decision boundary is likely to be representable as a linear combination of the original features, so it is not necessary to work in some other feature space</a:t>
            </a:r>
            <a:endParaRPr lang="en-US" sz="2100" b="1" i="1" dirty="0">
              <a:latin typeface="Sylfaen" panose="010A0502050306030303"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514D2FB-C446-41DB-A28C-3F15F51A6F5B}"/>
              </a:ext>
            </a:extLst>
          </p:cNvPr>
          <p:cNvPicPr>
            <a:picLocks noChangeAspect="1"/>
          </p:cNvPicPr>
          <p:nvPr/>
        </p:nvPicPr>
        <p:blipFill>
          <a:blip r:embed="rId3"/>
          <a:stretch>
            <a:fillRect/>
          </a:stretch>
        </p:blipFill>
        <p:spPr>
          <a:xfrm>
            <a:off x="3159270" y="3596149"/>
            <a:ext cx="2936730" cy="595466"/>
          </a:xfrm>
          <a:prstGeom prst="rect">
            <a:avLst/>
          </a:prstGeom>
        </p:spPr>
      </p:pic>
    </p:spTree>
    <p:custDataLst>
      <p:tags r:id="rId1"/>
    </p:custDataLst>
    <p:extLst>
      <p:ext uri="{BB962C8B-B14F-4D97-AF65-F5344CB8AC3E}">
        <p14:creationId xmlns:p14="http://schemas.microsoft.com/office/powerpoint/2010/main" val="3175754935"/>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946355" y="947578"/>
            <a:ext cx="10515600" cy="4962844"/>
          </a:xfrm>
        </p:spPr>
        <p:txBody>
          <a:bodyPr>
            <a:noAutofit/>
          </a:bodyPr>
          <a:lstStyle/>
          <a:p>
            <a:pPr algn="just"/>
            <a:r>
              <a:rPr lang="en-US" sz="2000" b="1" dirty="0">
                <a:solidFill>
                  <a:srgbClr val="FF0000"/>
                </a:solidFill>
                <a:latin typeface="Sylfaen" panose="010A0502050306030303" pitchFamily="18" charset="0"/>
                <a:cs typeface="Times New Roman" panose="02020603050405020304" pitchFamily="18" charset="0"/>
              </a:rPr>
              <a:t>Mercer Kernel:</a:t>
            </a:r>
          </a:p>
          <a:p>
            <a:pPr algn="just"/>
            <a:r>
              <a:rPr lang="en-US" sz="2000" dirty="0">
                <a:latin typeface="Sylfaen" panose="010A0502050306030303" pitchFamily="18" charset="0"/>
              </a:rPr>
              <a:t>Let X = {x1, . . . , </a:t>
            </a:r>
            <a:r>
              <a:rPr lang="en-US" sz="2000" dirty="0" err="1">
                <a:latin typeface="Sylfaen" panose="010A0502050306030303" pitchFamily="18" charset="0"/>
              </a:rPr>
              <a:t>xn</a:t>
            </a:r>
            <a:r>
              <a:rPr lang="en-US" sz="2000" dirty="0">
                <a:latin typeface="Sylfaen" panose="010A0502050306030303" pitchFamily="18" charset="0"/>
              </a:rPr>
              <a:t>} be a finite set of n samples from </a:t>
            </a:r>
            <a:r>
              <a:rPr lang="ka-GE" sz="2000" b="1" i="1" dirty="0">
                <a:latin typeface="Sylfaen" panose="010A0502050306030303" pitchFamily="18" charset="0"/>
              </a:rPr>
              <a:t>ჯ</a:t>
            </a:r>
            <a:r>
              <a:rPr lang="en-US" sz="2000" b="1" i="1" dirty="0">
                <a:latin typeface="Sylfaen" panose="010A0502050306030303" pitchFamily="18" charset="0"/>
              </a:rPr>
              <a:t>. </a:t>
            </a:r>
            <a:r>
              <a:rPr lang="en-US" sz="2000" dirty="0">
                <a:latin typeface="Sylfaen" panose="010A0502050306030303" pitchFamily="18" charset="0"/>
              </a:rPr>
              <a:t>The Gram matrix of X is defined as</a:t>
            </a:r>
          </a:p>
          <a:p>
            <a:pPr algn="just"/>
            <a:endParaRPr lang="en-US" sz="2000" b="1" i="1" dirty="0">
              <a:latin typeface="Sylfaen" panose="010A0502050306030303" pitchFamily="18" charset="0"/>
              <a:cs typeface="Times New Roman" panose="02020603050405020304" pitchFamily="18" charset="0"/>
            </a:endParaRPr>
          </a:p>
          <a:p>
            <a:pPr algn="just"/>
            <a:endParaRPr lang="en-US" sz="2000" b="1" i="1" dirty="0">
              <a:latin typeface="Sylfaen" panose="010A0502050306030303" pitchFamily="18" charset="0"/>
              <a:cs typeface="Times New Roman" panose="02020603050405020304" pitchFamily="18" charset="0"/>
            </a:endParaRPr>
          </a:p>
          <a:p>
            <a:pPr algn="just"/>
            <a:r>
              <a:rPr lang="en-US" sz="2000" dirty="0">
                <a:latin typeface="Sylfaen" panose="010A0502050306030303" pitchFamily="18" charset="0"/>
              </a:rPr>
              <a:t>If ∀X ⊆ </a:t>
            </a:r>
            <a:r>
              <a:rPr lang="ka-GE" sz="2000" b="1" i="1" dirty="0">
                <a:latin typeface="Sylfaen" panose="010A0502050306030303" pitchFamily="18" charset="0"/>
              </a:rPr>
              <a:t>ჯ</a:t>
            </a:r>
            <a:r>
              <a:rPr lang="en-US" sz="2000" dirty="0">
                <a:latin typeface="Sylfaen" panose="010A0502050306030303" pitchFamily="18" charset="0"/>
              </a:rPr>
              <a:t> , the matrix K is positive definite, κ is called a Mercer Kernel, or a positive definite kernel.</a:t>
            </a:r>
          </a:p>
          <a:p>
            <a:pPr algn="just"/>
            <a:r>
              <a:rPr lang="en-US" sz="2000" b="1" i="1" dirty="0">
                <a:solidFill>
                  <a:srgbClr val="FF0000"/>
                </a:solidFill>
                <a:latin typeface="Sylfaen" panose="010A0502050306030303" pitchFamily="18" charset="0"/>
                <a:cs typeface="Times New Roman" panose="02020603050405020304" pitchFamily="18" charset="0"/>
              </a:rPr>
              <a:t>Mercer’s Theorem: </a:t>
            </a:r>
            <a:r>
              <a:rPr lang="en-US" sz="2000" dirty="0">
                <a:latin typeface="Sylfaen" panose="010A0502050306030303" pitchFamily="18" charset="0"/>
              </a:rPr>
              <a:t>If the Gram matrix is positive definite, we can compute an eigenvector decomposition of it as</a:t>
            </a:r>
          </a:p>
          <a:p>
            <a:pPr algn="just"/>
            <a:r>
              <a:rPr lang="en-US" sz="2000" dirty="0">
                <a:latin typeface="Sylfaen" panose="010A0502050306030303" pitchFamily="18" charset="0"/>
              </a:rPr>
              <a:t>where Λ is a diagonal matrix of eigenvalues </a:t>
            </a:r>
            <a:r>
              <a:rPr lang="en-US" sz="2000" dirty="0" err="1">
                <a:latin typeface="Sylfaen" panose="010A0502050306030303" pitchFamily="18" charset="0"/>
              </a:rPr>
              <a:t>λi</a:t>
            </a:r>
            <a:r>
              <a:rPr lang="en-US" sz="2000" dirty="0">
                <a:latin typeface="Sylfaen" panose="010A0502050306030303" pitchFamily="18" charset="0"/>
              </a:rPr>
              <a:t> &gt; 0. Now consider an element of K:</a:t>
            </a:r>
          </a:p>
          <a:p>
            <a:pPr algn="just"/>
            <a:endParaRPr lang="en-US" sz="2000" dirty="0">
              <a:latin typeface="Sylfaen" panose="010A0502050306030303" pitchFamily="18" charset="0"/>
            </a:endParaRPr>
          </a:p>
          <a:p>
            <a:pPr algn="just"/>
            <a:r>
              <a:rPr lang="en-US" sz="2000" dirty="0">
                <a:latin typeface="Sylfaen" panose="010A0502050306030303" pitchFamily="18" charset="0"/>
              </a:rPr>
              <a:t>Let us define                              Then we can write </a:t>
            </a:r>
          </a:p>
          <a:p>
            <a:pPr algn="just"/>
            <a:r>
              <a:rPr lang="en-US" sz="2000" dirty="0">
                <a:latin typeface="Sylfaen" panose="010A0502050306030303" pitchFamily="18" charset="0"/>
              </a:rPr>
              <a:t>Thus entries in the kernel matrix can be computed by performing an inner product of some feature vectors that are implicitly defined by the eigenvectors U. In general, if the kernel is Mercer, then there exists a function φ mapping x ∈ </a:t>
            </a:r>
            <a:r>
              <a:rPr lang="ka-GE" sz="2000" b="1" i="1" dirty="0"/>
              <a:t>ჯ</a:t>
            </a:r>
            <a:r>
              <a:rPr lang="en-US" sz="2000" dirty="0">
                <a:latin typeface="Sylfaen" panose="010A0502050306030303" pitchFamily="18" charset="0"/>
              </a:rPr>
              <a:t>  to          such that</a:t>
            </a:r>
          </a:p>
          <a:p>
            <a:pPr algn="just"/>
            <a:endParaRPr lang="en-US" sz="2100" b="1" i="1" dirty="0">
              <a:latin typeface="Sylfaen" panose="010A0502050306030303"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63B6B4-3951-4461-B66A-A6FEF4C20AF1}"/>
              </a:ext>
            </a:extLst>
          </p:cNvPr>
          <p:cNvPicPr>
            <a:picLocks noChangeAspect="1"/>
          </p:cNvPicPr>
          <p:nvPr/>
        </p:nvPicPr>
        <p:blipFill>
          <a:blip r:embed="rId3"/>
          <a:stretch>
            <a:fillRect/>
          </a:stretch>
        </p:blipFill>
        <p:spPr>
          <a:xfrm>
            <a:off x="3080417" y="1694592"/>
            <a:ext cx="2981325" cy="904678"/>
          </a:xfrm>
          <a:prstGeom prst="rect">
            <a:avLst/>
          </a:prstGeom>
        </p:spPr>
      </p:pic>
      <p:pic>
        <p:nvPicPr>
          <p:cNvPr id="6" name="Picture 5">
            <a:extLst>
              <a:ext uri="{FF2B5EF4-FFF2-40B4-BE49-F238E27FC236}">
                <a16:creationId xmlns:a16="http://schemas.microsoft.com/office/drawing/2014/main" id="{F78AB019-4D6B-4A7F-A565-B7931FD7DAF5}"/>
              </a:ext>
            </a:extLst>
          </p:cNvPr>
          <p:cNvPicPr>
            <a:picLocks noChangeAspect="1"/>
          </p:cNvPicPr>
          <p:nvPr/>
        </p:nvPicPr>
        <p:blipFill>
          <a:blip r:embed="rId4"/>
          <a:stretch>
            <a:fillRect/>
          </a:stretch>
        </p:blipFill>
        <p:spPr>
          <a:xfrm>
            <a:off x="3646691" y="3492879"/>
            <a:ext cx="1151452" cy="323442"/>
          </a:xfrm>
          <a:prstGeom prst="rect">
            <a:avLst/>
          </a:prstGeom>
        </p:spPr>
      </p:pic>
      <p:pic>
        <p:nvPicPr>
          <p:cNvPr id="8" name="Picture 7">
            <a:extLst>
              <a:ext uri="{FF2B5EF4-FFF2-40B4-BE49-F238E27FC236}">
                <a16:creationId xmlns:a16="http://schemas.microsoft.com/office/drawing/2014/main" id="{1DD4CC40-CCA8-45F5-B88C-3F8FE1667E27}"/>
              </a:ext>
            </a:extLst>
          </p:cNvPr>
          <p:cNvPicPr>
            <a:picLocks noChangeAspect="1"/>
          </p:cNvPicPr>
          <p:nvPr/>
        </p:nvPicPr>
        <p:blipFill>
          <a:blip r:embed="rId5"/>
          <a:stretch>
            <a:fillRect/>
          </a:stretch>
        </p:blipFill>
        <p:spPr>
          <a:xfrm>
            <a:off x="2904352" y="4199032"/>
            <a:ext cx="2464061" cy="495961"/>
          </a:xfrm>
          <a:prstGeom prst="rect">
            <a:avLst/>
          </a:prstGeom>
        </p:spPr>
      </p:pic>
      <p:pic>
        <p:nvPicPr>
          <p:cNvPr id="10" name="Picture 9">
            <a:extLst>
              <a:ext uri="{FF2B5EF4-FFF2-40B4-BE49-F238E27FC236}">
                <a16:creationId xmlns:a16="http://schemas.microsoft.com/office/drawing/2014/main" id="{B3F6987A-D2A3-49A0-B791-689A15A22A38}"/>
              </a:ext>
            </a:extLst>
          </p:cNvPr>
          <p:cNvPicPr>
            <a:picLocks noChangeAspect="1"/>
          </p:cNvPicPr>
          <p:nvPr/>
        </p:nvPicPr>
        <p:blipFill rotWithShape="1">
          <a:blip r:embed="rId6"/>
          <a:srcRect l="27970" r="39906" b="58763"/>
          <a:stretch/>
        </p:blipFill>
        <p:spPr>
          <a:xfrm>
            <a:off x="2771776" y="4740248"/>
            <a:ext cx="1583914" cy="296801"/>
          </a:xfrm>
          <a:prstGeom prst="rect">
            <a:avLst/>
          </a:prstGeom>
        </p:spPr>
      </p:pic>
      <p:pic>
        <p:nvPicPr>
          <p:cNvPr id="11" name="Picture 10">
            <a:extLst>
              <a:ext uri="{FF2B5EF4-FFF2-40B4-BE49-F238E27FC236}">
                <a16:creationId xmlns:a16="http://schemas.microsoft.com/office/drawing/2014/main" id="{7EA019BB-5E0A-40FC-A2E9-8719FEA203B9}"/>
              </a:ext>
            </a:extLst>
          </p:cNvPr>
          <p:cNvPicPr>
            <a:picLocks noChangeAspect="1"/>
          </p:cNvPicPr>
          <p:nvPr/>
        </p:nvPicPr>
        <p:blipFill>
          <a:blip r:embed="rId7"/>
          <a:stretch>
            <a:fillRect/>
          </a:stretch>
        </p:blipFill>
        <p:spPr>
          <a:xfrm>
            <a:off x="6538606" y="4721858"/>
            <a:ext cx="1990327" cy="405576"/>
          </a:xfrm>
          <a:prstGeom prst="rect">
            <a:avLst/>
          </a:prstGeom>
        </p:spPr>
      </p:pic>
      <p:pic>
        <p:nvPicPr>
          <p:cNvPr id="12" name="Picture 11">
            <a:extLst>
              <a:ext uri="{FF2B5EF4-FFF2-40B4-BE49-F238E27FC236}">
                <a16:creationId xmlns:a16="http://schemas.microsoft.com/office/drawing/2014/main" id="{8D00F3D2-B416-4386-8874-3B72CE01FE5C}"/>
              </a:ext>
            </a:extLst>
          </p:cNvPr>
          <p:cNvPicPr>
            <a:picLocks noChangeAspect="1"/>
          </p:cNvPicPr>
          <p:nvPr/>
        </p:nvPicPr>
        <p:blipFill>
          <a:blip r:embed="rId8"/>
          <a:stretch>
            <a:fillRect/>
          </a:stretch>
        </p:blipFill>
        <p:spPr>
          <a:xfrm>
            <a:off x="7328981" y="5694660"/>
            <a:ext cx="409575" cy="361950"/>
          </a:xfrm>
          <a:prstGeom prst="rect">
            <a:avLst/>
          </a:prstGeom>
        </p:spPr>
      </p:pic>
      <p:pic>
        <p:nvPicPr>
          <p:cNvPr id="13" name="Picture 12">
            <a:extLst>
              <a:ext uri="{FF2B5EF4-FFF2-40B4-BE49-F238E27FC236}">
                <a16:creationId xmlns:a16="http://schemas.microsoft.com/office/drawing/2014/main" id="{A4BA31CF-7747-42B8-B946-8B90140FAA6F}"/>
              </a:ext>
            </a:extLst>
          </p:cNvPr>
          <p:cNvPicPr>
            <a:picLocks noChangeAspect="1"/>
          </p:cNvPicPr>
          <p:nvPr/>
        </p:nvPicPr>
        <p:blipFill>
          <a:blip r:embed="rId9"/>
          <a:stretch>
            <a:fillRect/>
          </a:stretch>
        </p:blipFill>
        <p:spPr>
          <a:xfrm>
            <a:off x="3448050" y="5964652"/>
            <a:ext cx="2647950" cy="581025"/>
          </a:xfrm>
          <a:prstGeom prst="rect">
            <a:avLst/>
          </a:prstGeom>
        </p:spPr>
      </p:pic>
    </p:spTree>
    <p:custDataLst>
      <p:tags r:id="rId1"/>
    </p:custDataLst>
    <p:extLst>
      <p:ext uri="{BB962C8B-B14F-4D97-AF65-F5344CB8AC3E}">
        <p14:creationId xmlns:p14="http://schemas.microsoft.com/office/powerpoint/2010/main" val="1724732085"/>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966020" y="1390029"/>
            <a:ext cx="10515600" cy="4962844"/>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Polynomial Kernel:</a:t>
            </a:r>
          </a:p>
          <a:p>
            <a:pPr algn="just"/>
            <a:r>
              <a:rPr lang="en-US" sz="2100" dirty="0">
                <a:latin typeface="Sylfaen" panose="010A0502050306030303" pitchFamily="18" charset="0"/>
                <a:cs typeface="Times New Roman" panose="02020603050405020304" pitchFamily="18" charset="0"/>
              </a:rPr>
              <a:t>It represents the similarity of vectors in the training set of data in a feature space over polynomials of the original variables used in the kernel.</a:t>
            </a: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cs typeface="Times New Roman" panose="02020603050405020304" pitchFamily="18" charset="0"/>
              </a:rPr>
              <a:t>Where r&gt;0.</a:t>
            </a:r>
          </a:p>
          <a:p>
            <a:pPr algn="just"/>
            <a:r>
              <a:rPr lang="en-US" sz="2100" b="1" dirty="0">
                <a:solidFill>
                  <a:srgbClr val="FF0000"/>
                </a:solidFill>
                <a:latin typeface="Sylfaen" panose="010A0502050306030303" pitchFamily="18" charset="0"/>
                <a:cs typeface="Times New Roman" panose="02020603050405020304" pitchFamily="18" charset="0"/>
              </a:rPr>
              <a:t>Sigmoid Kernel:</a:t>
            </a:r>
          </a:p>
          <a:p>
            <a:pPr algn="just"/>
            <a:r>
              <a:rPr lang="en-US" sz="2100" dirty="0">
                <a:latin typeface="Sylfaen" panose="010A0502050306030303" pitchFamily="18" charset="0"/>
                <a:cs typeface="Times New Roman" panose="02020603050405020304" pitchFamily="18" charset="0"/>
              </a:rPr>
              <a:t>An example of a kernel that is not a Mercer kernel is the so-called sigmoid kernel, defined by</a:t>
            </a:r>
          </a:p>
          <a:p>
            <a:pPr algn="just"/>
            <a:endParaRPr lang="en-US" sz="2100" b="1" i="1"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cs typeface="Times New Roman" panose="02020603050405020304" pitchFamily="18" charset="0"/>
              </a:rPr>
              <a:t>this function is equivalent to a two-layer, perceptron model of the neural network, which is used as an activation function for artificial neurons.</a:t>
            </a:r>
          </a:p>
        </p:txBody>
      </p:sp>
      <p:pic>
        <p:nvPicPr>
          <p:cNvPr id="8" name="Picture 7">
            <a:extLst>
              <a:ext uri="{FF2B5EF4-FFF2-40B4-BE49-F238E27FC236}">
                <a16:creationId xmlns:a16="http://schemas.microsoft.com/office/drawing/2014/main" id="{463C291C-63BD-42FA-B6BD-FFEC7B502E12}"/>
              </a:ext>
            </a:extLst>
          </p:cNvPr>
          <p:cNvPicPr>
            <a:picLocks noChangeAspect="1"/>
          </p:cNvPicPr>
          <p:nvPr/>
        </p:nvPicPr>
        <p:blipFill>
          <a:blip r:embed="rId3"/>
          <a:stretch>
            <a:fillRect/>
          </a:stretch>
        </p:blipFill>
        <p:spPr>
          <a:xfrm>
            <a:off x="2231308" y="2574823"/>
            <a:ext cx="3864692" cy="486465"/>
          </a:xfrm>
          <a:prstGeom prst="rect">
            <a:avLst/>
          </a:prstGeom>
        </p:spPr>
      </p:pic>
      <p:pic>
        <p:nvPicPr>
          <p:cNvPr id="9" name="Picture 8">
            <a:extLst>
              <a:ext uri="{FF2B5EF4-FFF2-40B4-BE49-F238E27FC236}">
                <a16:creationId xmlns:a16="http://schemas.microsoft.com/office/drawing/2014/main" id="{26B05B6D-D4ED-4740-B249-21063FC25D7C}"/>
              </a:ext>
            </a:extLst>
          </p:cNvPr>
          <p:cNvPicPr>
            <a:picLocks noChangeAspect="1"/>
          </p:cNvPicPr>
          <p:nvPr/>
        </p:nvPicPr>
        <p:blipFill>
          <a:blip r:embed="rId4"/>
          <a:stretch>
            <a:fillRect/>
          </a:stretch>
        </p:blipFill>
        <p:spPr>
          <a:xfrm>
            <a:off x="2015919" y="4742535"/>
            <a:ext cx="4148907" cy="502507"/>
          </a:xfrm>
          <a:prstGeom prst="rect">
            <a:avLst/>
          </a:prstGeom>
        </p:spPr>
      </p:pic>
    </p:spTree>
    <p:custDataLst>
      <p:tags r:id="rId1"/>
    </p:custDataLst>
    <p:extLst>
      <p:ext uri="{BB962C8B-B14F-4D97-AF65-F5344CB8AC3E}">
        <p14:creationId xmlns:p14="http://schemas.microsoft.com/office/powerpoint/2010/main" val="2977527650"/>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064342" y="1107244"/>
            <a:ext cx="10515600" cy="4962844"/>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RBF Kernel:</a:t>
            </a:r>
          </a:p>
          <a:p>
            <a:pPr algn="just"/>
            <a:r>
              <a:rPr lang="en-US" sz="2100" dirty="0">
                <a:latin typeface="Sylfaen" panose="010A0502050306030303" pitchFamily="18" charset="0"/>
                <a:cs typeface="Times New Roman" panose="02020603050405020304" pitchFamily="18" charset="0"/>
              </a:rPr>
              <a:t>The below function is the Gaussian or RBF kernel</a:t>
            </a: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rPr>
              <a:t>Here σ is the variance and our hyperparameter</a:t>
            </a:r>
          </a:p>
          <a:p>
            <a:pPr algn="just"/>
            <a:r>
              <a:rPr lang="en-US" sz="2100" dirty="0">
                <a:latin typeface="Sylfaen" panose="010A0502050306030303" pitchFamily="18" charset="0"/>
              </a:rPr>
              <a:t>||x-x’|| is the Euclidean (L</a:t>
            </a:r>
            <a:r>
              <a:rPr lang="en-US" sz="2100" i="1" dirty="0">
                <a:latin typeface="Sylfaen" panose="010A0502050306030303" pitchFamily="18" charset="0"/>
              </a:rPr>
              <a:t>₂</a:t>
            </a:r>
            <a:r>
              <a:rPr lang="en-US" sz="2100" dirty="0">
                <a:latin typeface="Sylfaen" panose="010A0502050306030303" pitchFamily="18" charset="0"/>
              </a:rPr>
              <a:t>-norm) Distance between two points x and x’</a:t>
            </a:r>
          </a:p>
          <a:p>
            <a:pPr algn="just"/>
            <a:r>
              <a:rPr lang="en-US" sz="2100" dirty="0">
                <a:latin typeface="Sylfaen" panose="010A0502050306030303" pitchFamily="18" charset="0"/>
                <a:cs typeface="Times New Roman" panose="02020603050405020304" pitchFamily="18" charset="0"/>
              </a:rPr>
              <a:t>When using a Gaussian kernel in an SVM, the decision boundary is a nonlinear hyper plane that can capture complex nonlinear relationships between the input features. </a:t>
            </a:r>
          </a:p>
          <a:p>
            <a:pPr algn="just"/>
            <a:r>
              <a:rPr lang="en-US" sz="2100" dirty="0">
                <a:latin typeface="Sylfaen" panose="010A0502050306030303" pitchFamily="18" charset="0"/>
                <a:cs typeface="Times New Roman" panose="02020603050405020304" pitchFamily="18" charset="0"/>
              </a:rPr>
              <a:t>The width of the Gaussian function, controlled by the gamma parameter, determines the degree of nonlinearity in the decision boundary.</a:t>
            </a:r>
          </a:p>
        </p:txBody>
      </p:sp>
      <p:pic>
        <p:nvPicPr>
          <p:cNvPr id="4" name="Picture 3">
            <a:extLst>
              <a:ext uri="{FF2B5EF4-FFF2-40B4-BE49-F238E27FC236}">
                <a16:creationId xmlns:a16="http://schemas.microsoft.com/office/drawing/2014/main" id="{8FEEF754-EC70-4D6C-A1FC-F978CFCF6979}"/>
              </a:ext>
            </a:extLst>
          </p:cNvPr>
          <p:cNvPicPr>
            <a:picLocks noChangeAspect="1"/>
          </p:cNvPicPr>
          <p:nvPr/>
        </p:nvPicPr>
        <p:blipFill>
          <a:blip r:embed="rId3"/>
          <a:stretch>
            <a:fillRect/>
          </a:stretch>
        </p:blipFill>
        <p:spPr>
          <a:xfrm>
            <a:off x="2457450" y="2231615"/>
            <a:ext cx="3638550" cy="742950"/>
          </a:xfrm>
          <a:prstGeom prst="rect">
            <a:avLst/>
          </a:prstGeom>
        </p:spPr>
      </p:pic>
    </p:spTree>
    <p:custDataLst>
      <p:tags r:id="rId1"/>
    </p:custDataLst>
    <p:extLst>
      <p:ext uri="{BB962C8B-B14F-4D97-AF65-F5344CB8AC3E}">
        <p14:creationId xmlns:p14="http://schemas.microsoft.com/office/powerpoint/2010/main" val="2983386511"/>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064342" y="1107244"/>
            <a:ext cx="10515600" cy="4962844"/>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RBF Kernel Illustration:</a:t>
            </a:r>
          </a:p>
          <a:p>
            <a:pPr algn="just"/>
            <a:r>
              <a:rPr lang="en-US" sz="2100" dirty="0">
                <a:latin typeface="Sylfaen" panose="010A0502050306030303" pitchFamily="18" charset="0"/>
              </a:rPr>
              <a:t>The RBF kernel function for two points X₁ and X₂ computes the similarity or how close they are to each other. This kernel can be mathematically represented as follows:</a:t>
            </a:r>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endParaRPr>
          </a:p>
          <a:p>
            <a:pPr algn="just"/>
            <a:r>
              <a:rPr lang="en-US" sz="2100" dirty="0">
                <a:latin typeface="Sylfaen" panose="010A0502050306030303" pitchFamily="18" charset="0"/>
              </a:rPr>
              <a:t>Let d₁₂ be the distance between the two points X₁ and X₂, we can now represent d₁₂ as follows:</a:t>
            </a: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r>
              <a:rPr lang="en-US" sz="2100" dirty="0">
                <a:latin typeface="Sylfaen" panose="010A0502050306030303" pitchFamily="18" charset="0"/>
              </a:rPr>
              <a:t>The kernel equation can be re-written as follows:</a:t>
            </a:r>
          </a:p>
          <a:p>
            <a:pPr marL="0" indent="0">
              <a:buNone/>
            </a:pPr>
            <a:br>
              <a:rPr lang="en-US" sz="2400" dirty="0"/>
            </a:br>
            <a:endParaRPr lang="en-US" sz="2100" dirty="0">
              <a:latin typeface="Sylfaen" panose="010A0502050306030303"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D4F28B4-6C49-47DC-AE9F-6173FBC0A3E5}"/>
              </a:ext>
            </a:extLst>
          </p:cNvPr>
          <p:cNvPicPr>
            <a:picLocks noChangeAspect="1"/>
          </p:cNvPicPr>
          <p:nvPr/>
        </p:nvPicPr>
        <p:blipFill>
          <a:blip r:embed="rId3"/>
          <a:stretch>
            <a:fillRect/>
          </a:stretch>
        </p:blipFill>
        <p:spPr>
          <a:xfrm>
            <a:off x="4371821" y="2230847"/>
            <a:ext cx="3311550" cy="512353"/>
          </a:xfrm>
          <a:prstGeom prst="rect">
            <a:avLst/>
          </a:prstGeom>
        </p:spPr>
      </p:pic>
      <p:pic>
        <p:nvPicPr>
          <p:cNvPr id="6" name="Picture 5">
            <a:extLst>
              <a:ext uri="{FF2B5EF4-FFF2-40B4-BE49-F238E27FC236}">
                <a16:creationId xmlns:a16="http://schemas.microsoft.com/office/drawing/2014/main" id="{F1990C51-4797-4C9E-8348-4E1386D448AB}"/>
              </a:ext>
            </a:extLst>
          </p:cNvPr>
          <p:cNvPicPr>
            <a:picLocks noChangeAspect="1"/>
          </p:cNvPicPr>
          <p:nvPr/>
        </p:nvPicPr>
        <p:blipFill rotWithShape="1">
          <a:blip r:embed="rId4"/>
          <a:srcRect l="7968" t="9502" r="15716" b="16833"/>
          <a:stretch/>
        </p:blipFill>
        <p:spPr>
          <a:xfrm>
            <a:off x="4204673" y="3429000"/>
            <a:ext cx="4005263" cy="1543665"/>
          </a:xfrm>
          <a:prstGeom prst="rect">
            <a:avLst/>
          </a:prstGeom>
        </p:spPr>
      </p:pic>
      <p:pic>
        <p:nvPicPr>
          <p:cNvPr id="1026" name="Picture 2" descr="https://miro.medium.com/v2/resize:fit:293/1*AnC66qHBQkFXUT9A_ItZdg.jpeg">
            <a:extLst>
              <a:ext uri="{FF2B5EF4-FFF2-40B4-BE49-F238E27FC236}">
                <a16:creationId xmlns:a16="http://schemas.microsoft.com/office/drawing/2014/main" id="{DE2D4BDC-360A-49AB-9D7F-3E3050C10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92" y="5819935"/>
            <a:ext cx="2358821" cy="45966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46516636"/>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064342" y="1107244"/>
            <a:ext cx="10515600" cy="4962844"/>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RBF Kernel Illustration:</a:t>
            </a:r>
          </a:p>
          <a:p>
            <a:r>
              <a:rPr lang="en-US" sz="2100" dirty="0">
                <a:latin typeface="Sylfaen" panose="010A0502050306030303" pitchFamily="18" charset="0"/>
              </a:rPr>
              <a:t>The maximum value that the RBF kernel can be is 1 and occurs when d₁₂ is 0 which is when the points are the same, i.e. </a:t>
            </a:r>
            <a:r>
              <a:rPr lang="en-US" sz="2100" i="1" dirty="0">
                <a:latin typeface="Sylfaen" panose="010A0502050306030303" pitchFamily="18" charset="0"/>
              </a:rPr>
              <a:t>X₁ = X₂.</a:t>
            </a:r>
            <a:endParaRPr lang="en-US" sz="2100" dirty="0">
              <a:latin typeface="Sylfaen" panose="010A0502050306030303" pitchFamily="18" charset="0"/>
            </a:endParaRPr>
          </a:p>
          <a:p>
            <a:r>
              <a:rPr lang="en-US" sz="2100" dirty="0">
                <a:latin typeface="Sylfaen" panose="010A0502050306030303" pitchFamily="18" charset="0"/>
              </a:rPr>
              <a:t>When the points are the same, there is no distance between them and therefore they are extremely similar</a:t>
            </a:r>
          </a:p>
          <a:p>
            <a:r>
              <a:rPr lang="en-US" sz="2100" dirty="0">
                <a:latin typeface="Sylfaen" panose="010A0502050306030303" pitchFamily="18" charset="0"/>
              </a:rPr>
              <a:t>When the points are separated by a large distance, then the kernel value is less than 1 and close to 0 which would mean that the points are dissimilar</a:t>
            </a:r>
          </a:p>
          <a:p>
            <a:r>
              <a:rPr lang="en-US" sz="2100" dirty="0">
                <a:latin typeface="Sylfaen" panose="010A0502050306030303" pitchFamily="18" charset="0"/>
              </a:rPr>
              <a:t>Distance can be thought of as an equivalent to dissimilarity because we can notice that when distance between the points increases, they are less similar.</a:t>
            </a:r>
          </a:p>
        </p:txBody>
      </p:sp>
      <p:pic>
        <p:nvPicPr>
          <p:cNvPr id="4" name="Picture 3">
            <a:extLst>
              <a:ext uri="{FF2B5EF4-FFF2-40B4-BE49-F238E27FC236}">
                <a16:creationId xmlns:a16="http://schemas.microsoft.com/office/drawing/2014/main" id="{CBC5CC03-8512-47B8-B7D1-0E3A12706D86}"/>
              </a:ext>
            </a:extLst>
          </p:cNvPr>
          <p:cNvPicPr>
            <a:picLocks noChangeAspect="1"/>
          </p:cNvPicPr>
          <p:nvPr/>
        </p:nvPicPr>
        <p:blipFill>
          <a:blip r:embed="rId3"/>
          <a:stretch>
            <a:fillRect/>
          </a:stretch>
        </p:blipFill>
        <p:spPr>
          <a:xfrm>
            <a:off x="2752725" y="4521455"/>
            <a:ext cx="6686550" cy="2200275"/>
          </a:xfrm>
          <a:prstGeom prst="rect">
            <a:avLst/>
          </a:prstGeom>
        </p:spPr>
      </p:pic>
    </p:spTree>
    <p:custDataLst>
      <p:tags r:id="rId1"/>
    </p:custDataLst>
    <p:extLst>
      <p:ext uri="{BB962C8B-B14F-4D97-AF65-F5344CB8AC3E}">
        <p14:creationId xmlns:p14="http://schemas.microsoft.com/office/powerpoint/2010/main" val="582047892"/>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464574" y="1146574"/>
            <a:ext cx="6034548" cy="4962844"/>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RBF Kernel Illustration:</a:t>
            </a:r>
          </a:p>
          <a:p>
            <a:pPr algn="just"/>
            <a:r>
              <a:rPr lang="en-US" sz="2100" dirty="0">
                <a:latin typeface="Sylfaen" panose="010A0502050306030303" pitchFamily="18" charset="0"/>
              </a:rPr>
              <a:t>It is important to find the right value of ‘σ’ to decide which points should be considered similar and this can be demonstrated on a case by case basis.</a:t>
            </a:r>
          </a:p>
          <a:p>
            <a:pPr algn="just"/>
            <a:r>
              <a:rPr lang="en-US" sz="2100" b="1" dirty="0">
                <a:latin typeface="Sylfaen" panose="010A0502050306030303" pitchFamily="18" charset="0"/>
              </a:rPr>
              <a:t>a] </a:t>
            </a:r>
            <a:r>
              <a:rPr lang="el-GR" sz="2100" b="1" dirty="0">
                <a:latin typeface="Sylfaen" panose="010A0502050306030303" pitchFamily="18" charset="0"/>
              </a:rPr>
              <a:t>σ = 1</a:t>
            </a:r>
            <a:endParaRPr lang="en-US" sz="2100" b="1" dirty="0">
              <a:latin typeface="Sylfaen" panose="010A0502050306030303" pitchFamily="18" charset="0"/>
            </a:endParaRPr>
          </a:p>
          <a:p>
            <a:pPr algn="just"/>
            <a:r>
              <a:rPr lang="en-US" sz="2100" dirty="0">
                <a:latin typeface="Sylfaen" panose="010A0502050306030303" pitchFamily="18" charset="0"/>
              </a:rPr>
              <a:t>When σ = 1, σ² = 1 and the RBF kernel’s mathematical equation will be as follows:</a:t>
            </a:r>
          </a:p>
          <a:p>
            <a:pPr algn="just"/>
            <a:endParaRPr lang="en-US" sz="2100" dirty="0">
              <a:latin typeface="Sylfaen" panose="010A0502050306030303" pitchFamily="18" charset="0"/>
            </a:endParaRPr>
          </a:p>
          <a:p>
            <a:pPr algn="just"/>
            <a:endParaRPr lang="en-US" dirty="0"/>
          </a:p>
          <a:p>
            <a:pPr algn="just"/>
            <a:r>
              <a:rPr lang="en-US" sz="2100" dirty="0">
                <a:latin typeface="Sylfaen" panose="010A0502050306030303" pitchFamily="18" charset="0"/>
              </a:rPr>
              <a:t>The curve for this equation is given in right and we can notice that as the distance increases, the RBF Kernel decreases exponentially and is 0 for distances greater than 4.</a:t>
            </a:r>
          </a:p>
          <a:p>
            <a:endParaRPr lang="en-US" sz="2100" dirty="0">
              <a:latin typeface="Sylfaen" panose="010A0502050306030303" pitchFamily="18" charset="0"/>
            </a:endParaRPr>
          </a:p>
        </p:txBody>
      </p:sp>
      <p:pic>
        <p:nvPicPr>
          <p:cNvPr id="2050" name="Picture 2" descr="https://miro.medium.com/v2/resize:fit:398/1*iOLasFDOZss0YuvRjPDs3A.jpeg">
            <a:extLst>
              <a:ext uri="{FF2B5EF4-FFF2-40B4-BE49-F238E27FC236}">
                <a16:creationId xmlns:a16="http://schemas.microsoft.com/office/drawing/2014/main" id="{63A427F7-1943-4935-813B-7D9EE1BB6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498" y="4161703"/>
            <a:ext cx="25241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736A9CD-53CC-4AD4-82AF-ABD43E21B976}"/>
              </a:ext>
            </a:extLst>
          </p:cNvPr>
          <p:cNvPicPr>
            <a:picLocks noChangeAspect="1"/>
          </p:cNvPicPr>
          <p:nvPr/>
        </p:nvPicPr>
        <p:blipFill>
          <a:blip r:embed="rId4"/>
          <a:stretch>
            <a:fillRect/>
          </a:stretch>
        </p:blipFill>
        <p:spPr>
          <a:xfrm>
            <a:off x="6917147" y="914799"/>
            <a:ext cx="5133975" cy="3257550"/>
          </a:xfrm>
          <a:prstGeom prst="rect">
            <a:avLst/>
          </a:prstGeom>
        </p:spPr>
      </p:pic>
      <p:sp>
        <p:nvSpPr>
          <p:cNvPr id="6" name="Rectangle 5">
            <a:extLst>
              <a:ext uri="{FF2B5EF4-FFF2-40B4-BE49-F238E27FC236}">
                <a16:creationId xmlns:a16="http://schemas.microsoft.com/office/drawing/2014/main" id="{4C90BF57-FE1D-4AE5-AB1D-7F9E2C72DADE}"/>
              </a:ext>
            </a:extLst>
          </p:cNvPr>
          <p:cNvSpPr/>
          <p:nvPr/>
        </p:nvSpPr>
        <p:spPr>
          <a:xfrm>
            <a:off x="6822818" y="4356965"/>
            <a:ext cx="5228304" cy="2246769"/>
          </a:xfrm>
          <a:prstGeom prst="rect">
            <a:avLst/>
          </a:prstGeom>
          <a:ln w="19050">
            <a:solidFill>
              <a:srgbClr val="C00000"/>
            </a:solidFill>
          </a:ln>
        </p:spPr>
        <p:txBody>
          <a:bodyPr wrap="square">
            <a:spAutoFit/>
          </a:bodyPr>
          <a:lstStyle/>
          <a:p>
            <a:pPr marL="342900" indent="-342900" algn="just">
              <a:buFont typeface="Arial" panose="020B0604020202020204" pitchFamily="34" charset="0"/>
              <a:buChar char="•"/>
            </a:pPr>
            <a:r>
              <a:rPr lang="en-US" sz="2000" dirty="0">
                <a:solidFill>
                  <a:srgbClr val="242424"/>
                </a:solidFill>
                <a:latin typeface="Sylfaen" panose="010A0502050306030303" pitchFamily="18" charset="0"/>
              </a:rPr>
              <a:t>We can notice that when d₁₂ = 0, the similarity is 1 and as d₁₂ increases beyond 4 units, the similarity is 0</a:t>
            </a:r>
          </a:p>
          <a:p>
            <a:pPr marL="342900" indent="-342900" algn="just">
              <a:buFont typeface="Arial" panose="020B0604020202020204" pitchFamily="34" charset="0"/>
              <a:buChar char="•"/>
            </a:pPr>
            <a:r>
              <a:rPr lang="en-US" sz="2000" dirty="0">
                <a:solidFill>
                  <a:srgbClr val="242424"/>
                </a:solidFill>
                <a:latin typeface="Sylfaen" panose="010A0502050306030303" pitchFamily="18" charset="0"/>
              </a:rPr>
              <a:t>From the graph, we see that if the distance is below 4, the points can be considered similar and if the distance is greater than 4 then the points are dissimilar</a:t>
            </a:r>
            <a:endParaRPr lang="en-US" sz="2000" b="0" i="0" dirty="0">
              <a:solidFill>
                <a:srgbClr val="242424"/>
              </a:solidFill>
              <a:effectLst/>
              <a:latin typeface="Sylfaen" panose="010A0502050306030303" pitchFamily="18" charset="0"/>
            </a:endParaRPr>
          </a:p>
        </p:txBody>
      </p:sp>
    </p:spTree>
    <p:custDataLst>
      <p:tags r:id="rId1"/>
    </p:custDataLst>
    <p:extLst>
      <p:ext uri="{BB962C8B-B14F-4D97-AF65-F5344CB8AC3E}">
        <p14:creationId xmlns:p14="http://schemas.microsoft.com/office/powerpoint/2010/main" val="2527209949"/>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425245" y="1362884"/>
            <a:ext cx="6034548" cy="4962844"/>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RBF Kernel Illustration:</a:t>
            </a:r>
          </a:p>
          <a:p>
            <a:pPr algn="just"/>
            <a:r>
              <a:rPr lang="en-US" sz="2100" b="1" dirty="0">
                <a:latin typeface="Sylfaen" panose="010A0502050306030303" pitchFamily="18" charset="0"/>
              </a:rPr>
              <a:t>b] </a:t>
            </a:r>
            <a:r>
              <a:rPr lang="el-GR" sz="2100" b="1" dirty="0">
                <a:latin typeface="Sylfaen" panose="010A0502050306030303" pitchFamily="18" charset="0"/>
              </a:rPr>
              <a:t>σ = 0.1</a:t>
            </a:r>
            <a:endParaRPr lang="en-US" sz="2100" b="1" dirty="0">
              <a:latin typeface="Sylfaen" panose="010A0502050306030303" pitchFamily="18" charset="0"/>
            </a:endParaRPr>
          </a:p>
          <a:p>
            <a:pPr algn="just"/>
            <a:r>
              <a:rPr lang="en-US" sz="2100" dirty="0">
                <a:latin typeface="Sylfaen" panose="010A0502050306030303" pitchFamily="18" charset="0"/>
              </a:rPr>
              <a:t>When σ = 0.1, σ² = 0.01 and the RBF kernel’s mathematical equation will be as follows:</a:t>
            </a:r>
          </a:p>
          <a:p>
            <a:pPr algn="just"/>
            <a:endParaRPr lang="en-US" sz="2100" dirty="0">
              <a:latin typeface="Sylfaen" panose="010A0502050306030303" pitchFamily="18" charset="0"/>
            </a:endParaRPr>
          </a:p>
          <a:p>
            <a:pPr algn="just"/>
            <a:endParaRPr lang="en-US" sz="2100" dirty="0">
              <a:latin typeface="Sylfaen" panose="010A0502050306030303" pitchFamily="18" charset="0"/>
            </a:endParaRPr>
          </a:p>
          <a:p>
            <a:pPr algn="just"/>
            <a:r>
              <a:rPr lang="en-US" sz="2100" dirty="0">
                <a:latin typeface="Sylfaen" panose="010A0502050306030303" pitchFamily="18" charset="0"/>
              </a:rPr>
              <a:t>The width of the Region of Similarity is minimal for σ = 0.1 and hence, only if points are extremely close they are considered similar.</a:t>
            </a:r>
          </a:p>
          <a:p>
            <a:pPr algn="just"/>
            <a:endParaRPr lang="en-US" dirty="0"/>
          </a:p>
          <a:p>
            <a:endParaRPr lang="en-US" sz="2100" dirty="0">
              <a:latin typeface="Sylfaen" panose="010A0502050306030303" pitchFamily="18" charset="0"/>
            </a:endParaRPr>
          </a:p>
        </p:txBody>
      </p:sp>
      <p:sp>
        <p:nvSpPr>
          <p:cNvPr id="6" name="Rectangle 5">
            <a:extLst>
              <a:ext uri="{FF2B5EF4-FFF2-40B4-BE49-F238E27FC236}">
                <a16:creationId xmlns:a16="http://schemas.microsoft.com/office/drawing/2014/main" id="{4C90BF57-FE1D-4AE5-AB1D-7F9E2C72DADE}"/>
              </a:ext>
            </a:extLst>
          </p:cNvPr>
          <p:cNvSpPr/>
          <p:nvPr/>
        </p:nvSpPr>
        <p:spPr>
          <a:xfrm>
            <a:off x="6822818" y="4356965"/>
            <a:ext cx="5228304" cy="1384995"/>
          </a:xfrm>
          <a:prstGeom prst="rect">
            <a:avLst/>
          </a:prstGeom>
          <a:ln w="19050">
            <a:solidFill>
              <a:srgbClr val="C00000"/>
            </a:solidFill>
          </a:ln>
        </p:spPr>
        <p:txBody>
          <a:bodyPr wrap="square">
            <a:spAutoFit/>
          </a:bodyPr>
          <a:lstStyle/>
          <a:p>
            <a:pPr marL="285750" indent="-285750">
              <a:buFont typeface="Arial" panose="020B0604020202020204" pitchFamily="34" charset="0"/>
              <a:buChar char="•"/>
            </a:pPr>
            <a:r>
              <a:rPr lang="en-US" sz="2100" dirty="0">
                <a:latin typeface="Sylfaen" panose="010A0502050306030303" pitchFamily="18" charset="0"/>
              </a:rPr>
              <a:t>We see that the curve is extremely peaked and is 0 for distances greater than 0.2</a:t>
            </a:r>
          </a:p>
          <a:p>
            <a:pPr marL="285750" indent="-285750">
              <a:buFont typeface="Arial" panose="020B0604020202020204" pitchFamily="34" charset="0"/>
              <a:buChar char="•"/>
            </a:pPr>
            <a:r>
              <a:rPr lang="en-US" sz="2100" dirty="0">
                <a:latin typeface="Sylfaen" panose="010A0502050306030303" pitchFamily="18" charset="0"/>
              </a:rPr>
              <a:t>The points are considered similar only if the distance is less than or equal to 0.2</a:t>
            </a:r>
          </a:p>
        </p:txBody>
      </p:sp>
      <p:pic>
        <p:nvPicPr>
          <p:cNvPr id="4" name="Picture 3">
            <a:extLst>
              <a:ext uri="{FF2B5EF4-FFF2-40B4-BE49-F238E27FC236}">
                <a16:creationId xmlns:a16="http://schemas.microsoft.com/office/drawing/2014/main" id="{1D35DCD3-65B5-47B9-AC91-519C741709F7}"/>
              </a:ext>
            </a:extLst>
          </p:cNvPr>
          <p:cNvPicPr>
            <a:picLocks noChangeAspect="1"/>
          </p:cNvPicPr>
          <p:nvPr/>
        </p:nvPicPr>
        <p:blipFill>
          <a:blip r:embed="rId3"/>
          <a:stretch>
            <a:fillRect/>
          </a:stretch>
        </p:blipFill>
        <p:spPr>
          <a:xfrm>
            <a:off x="1254995" y="3038475"/>
            <a:ext cx="3493262" cy="540467"/>
          </a:xfrm>
          <a:prstGeom prst="rect">
            <a:avLst/>
          </a:prstGeom>
        </p:spPr>
      </p:pic>
      <p:pic>
        <p:nvPicPr>
          <p:cNvPr id="7" name="Picture 6">
            <a:extLst>
              <a:ext uri="{FF2B5EF4-FFF2-40B4-BE49-F238E27FC236}">
                <a16:creationId xmlns:a16="http://schemas.microsoft.com/office/drawing/2014/main" id="{73F5F84F-FB20-4384-A025-92ECF46D1687}"/>
              </a:ext>
            </a:extLst>
          </p:cNvPr>
          <p:cNvPicPr>
            <a:picLocks noChangeAspect="1"/>
          </p:cNvPicPr>
          <p:nvPr/>
        </p:nvPicPr>
        <p:blipFill>
          <a:blip r:embed="rId4"/>
          <a:stretch>
            <a:fillRect/>
          </a:stretch>
        </p:blipFill>
        <p:spPr>
          <a:xfrm>
            <a:off x="6789020" y="1716189"/>
            <a:ext cx="5295900" cy="2228850"/>
          </a:xfrm>
          <a:prstGeom prst="rect">
            <a:avLst/>
          </a:prstGeom>
        </p:spPr>
      </p:pic>
    </p:spTree>
    <p:custDataLst>
      <p:tags r:id="rId1"/>
    </p:custDataLst>
    <p:extLst>
      <p:ext uri="{BB962C8B-B14F-4D97-AF65-F5344CB8AC3E}">
        <p14:creationId xmlns:p14="http://schemas.microsoft.com/office/powerpoint/2010/main" val="2639081577"/>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9"/>
          <p:cNvPicPr preferRelativeResize="0"/>
          <p:nvPr/>
        </p:nvPicPr>
        <p:blipFill rotWithShape="1">
          <a:blip r:embed="rId3">
            <a:alphaModFix/>
          </a:blip>
          <a:srcRect l="1384" r="3286" b="52085"/>
          <a:stretch/>
        </p:blipFill>
        <p:spPr>
          <a:xfrm>
            <a:off x="657726" y="176463"/>
            <a:ext cx="10988842" cy="603183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425245" y="1362884"/>
            <a:ext cx="6034548" cy="4962844"/>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RBF Kernel Illustration:</a:t>
            </a:r>
          </a:p>
          <a:p>
            <a:r>
              <a:rPr lang="en-US" sz="2100" b="1" dirty="0">
                <a:latin typeface="Sylfaen" panose="010A0502050306030303" pitchFamily="18" charset="0"/>
              </a:rPr>
              <a:t>b] σ = 10</a:t>
            </a:r>
            <a:endParaRPr lang="en-US" sz="2100" dirty="0">
              <a:latin typeface="Sylfaen" panose="010A0502050306030303" pitchFamily="18" charset="0"/>
            </a:endParaRPr>
          </a:p>
          <a:p>
            <a:r>
              <a:rPr lang="en-US" sz="2100" dirty="0">
                <a:latin typeface="Sylfaen" panose="010A0502050306030303" pitchFamily="18" charset="0"/>
              </a:rPr>
              <a:t>When σ = 10, σ² = 100 and the RBF kernel’s mathematical equation will be as follows:</a:t>
            </a:r>
          </a:p>
          <a:p>
            <a:endParaRPr lang="en-US" sz="2100" dirty="0">
              <a:latin typeface="Sylfaen" panose="010A0502050306030303" pitchFamily="18" charset="0"/>
            </a:endParaRPr>
          </a:p>
          <a:p>
            <a:endParaRPr lang="en-US" sz="2100" dirty="0">
              <a:latin typeface="Sylfaen" panose="010A0502050306030303" pitchFamily="18" charset="0"/>
            </a:endParaRPr>
          </a:p>
          <a:p>
            <a:pPr algn="just"/>
            <a:r>
              <a:rPr lang="en-US" sz="2100" dirty="0">
                <a:latin typeface="Sylfaen" panose="010A0502050306030303" pitchFamily="18" charset="0"/>
              </a:rPr>
              <a:t>The width of the Region of Similarity is large for σ = 100 because of which the points that are farther away can be considered to be similar.</a:t>
            </a:r>
          </a:p>
          <a:p>
            <a:pPr marL="0" indent="0" algn="just">
              <a:buNone/>
            </a:pPr>
            <a:br>
              <a:rPr lang="en-US" sz="2100" dirty="0">
                <a:latin typeface="Sylfaen" panose="010A0502050306030303" pitchFamily="18" charset="0"/>
              </a:rPr>
            </a:br>
            <a:endParaRPr lang="en-US" sz="2100" dirty="0">
              <a:latin typeface="Sylfaen" panose="010A0502050306030303" pitchFamily="18" charset="0"/>
            </a:endParaRPr>
          </a:p>
          <a:p>
            <a:pPr marL="0" indent="0">
              <a:buNone/>
            </a:pPr>
            <a:br>
              <a:rPr lang="en-US" sz="2400" dirty="0"/>
            </a:br>
            <a:endParaRPr lang="en-US" sz="2100" dirty="0">
              <a:latin typeface="Sylfaen" panose="010A0502050306030303" pitchFamily="18" charset="0"/>
            </a:endParaRPr>
          </a:p>
        </p:txBody>
      </p:sp>
      <p:sp>
        <p:nvSpPr>
          <p:cNvPr id="6" name="Rectangle 5">
            <a:extLst>
              <a:ext uri="{FF2B5EF4-FFF2-40B4-BE49-F238E27FC236}">
                <a16:creationId xmlns:a16="http://schemas.microsoft.com/office/drawing/2014/main" id="{4C90BF57-FE1D-4AE5-AB1D-7F9E2C72DADE}"/>
              </a:ext>
            </a:extLst>
          </p:cNvPr>
          <p:cNvSpPr/>
          <p:nvPr/>
        </p:nvSpPr>
        <p:spPr>
          <a:xfrm>
            <a:off x="6610274" y="4326088"/>
            <a:ext cx="5398678" cy="1384995"/>
          </a:xfrm>
          <a:prstGeom prst="rect">
            <a:avLst/>
          </a:prstGeom>
          <a:ln w="19050">
            <a:solidFill>
              <a:srgbClr val="C00000"/>
            </a:solidFill>
          </a:ln>
        </p:spPr>
        <p:txBody>
          <a:bodyPr wrap="square">
            <a:spAutoFit/>
          </a:bodyPr>
          <a:lstStyle/>
          <a:p>
            <a:pPr marL="285750" indent="-285750" algn="just">
              <a:buFont typeface="Arial" panose="020B0604020202020204" pitchFamily="34" charset="0"/>
              <a:buChar char="•"/>
            </a:pPr>
            <a:r>
              <a:rPr lang="en-US" sz="2100" dirty="0">
                <a:latin typeface="Sylfaen" panose="010A0502050306030303" pitchFamily="18" charset="0"/>
              </a:rPr>
              <a:t>The width of the curve is large</a:t>
            </a:r>
          </a:p>
          <a:p>
            <a:pPr marL="285750" indent="-285750" algn="just">
              <a:buFont typeface="Arial" panose="020B0604020202020204" pitchFamily="34" charset="0"/>
              <a:buChar char="•"/>
            </a:pPr>
            <a:r>
              <a:rPr lang="en-US" sz="2100" dirty="0">
                <a:latin typeface="Sylfaen" panose="010A0502050306030303" pitchFamily="18" charset="0"/>
              </a:rPr>
              <a:t>The points are considered similar for distances up to 10 units and beyond 10 units they are dissimilar</a:t>
            </a:r>
          </a:p>
        </p:txBody>
      </p:sp>
      <p:pic>
        <p:nvPicPr>
          <p:cNvPr id="3074" name="Picture 2" descr="https://miro.medium.com/v2/resize:fit:398/1*RJ5Qi-s0D_kt4-wS6g1jCw.jpeg">
            <a:extLst>
              <a:ext uri="{FF2B5EF4-FFF2-40B4-BE49-F238E27FC236}">
                <a16:creationId xmlns:a16="http://schemas.microsoft.com/office/drawing/2014/main" id="{1319BF3E-8A0A-4DFC-B697-96AA16FEF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687" y="3006367"/>
            <a:ext cx="4065210" cy="628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69E355E-690E-4E3F-B470-3DC66880CB14}"/>
              </a:ext>
            </a:extLst>
          </p:cNvPr>
          <p:cNvPicPr>
            <a:picLocks noChangeAspect="1"/>
          </p:cNvPicPr>
          <p:nvPr/>
        </p:nvPicPr>
        <p:blipFill>
          <a:blip r:embed="rId4"/>
          <a:stretch>
            <a:fillRect/>
          </a:stretch>
        </p:blipFill>
        <p:spPr>
          <a:xfrm>
            <a:off x="6695461" y="989127"/>
            <a:ext cx="5228304" cy="3220570"/>
          </a:xfrm>
          <a:prstGeom prst="rect">
            <a:avLst/>
          </a:prstGeom>
        </p:spPr>
      </p:pic>
      <p:sp>
        <p:nvSpPr>
          <p:cNvPr id="8" name="Rectangle 7">
            <a:extLst>
              <a:ext uri="{FF2B5EF4-FFF2-40B4-BE49-F238E27FC236}">
                <a16:creationId xmlns:a16="http://schemas.microsoft.com/office/drawing/2014/main" id="{9D3C6271-3DDE-4111-954A-3BA7DF361EA8}"/>
              </a:ext>
            </a:extLst>
          </p:cNvPr>
          <p:cNvSpPr/>
          <p:nvPr/>
        </p:nvSpPr>
        <p:spPr>
          <a:xfrm>
            <a:off x="569965" y="5868873"/>
            <a:ext cx="11353800" cy="738664"/>
          </a:xfrm>
          <a:prstGeom prst="rect">
            <a:avLst/>
          </a:prstGeom>
          <a:ln>
            <a:solidFill>
              <a:srgbClr val="FF0000"/>
            </a:solidFill>
          </a:ln>
        </p:spPr>
        <p:txBody>
          <a:bodyPr wrap="square">
            <a:spAutoFit/>
          </a:bodyPr>
          <a:lstStyle/>
          <a:p>
            <a:pPr marL="285750" indent="-285750">
              <a:buFont typeface="Arial" panose="020B0604020202020204" pitchFamily="34" charset="0"/>
              <a:buChar char="•"/>
            </a:pPr>
            <a:r>
              <a:rPr lang="en-US" sz="2100" i="1" dirty="0">
                <a:solidFill>
                  <a:srgbClr val="242424"/>
                </a:solidFill>
                <a:latin typeface="Sylfaen" panose="010A0502050306030303" pitchFamily="18" charset="0"/>
              </a:rPr>
              <a:t>It is evident from the above cases that the width of the Region of Similarity changes as σ</a:t>
            </a:r>
            <a:r>
              <a:rPr lang="en-US" sz="2100" b="1" i="1" dirty="0">
                <a:solidFill>
                  <a:srgbClr val="242424"/>
                </a:solidFill>
                <a:latin typeface="Sylfaen" panose="010A0502050306030303" pitchFamily="18" charset="0"/>
              </a:rPr>
              <a:t> </a:t>
            </a:r>
            <a:r>
              <a:rPr lang="en-US" sz="2100" i="1" dirty="0">
                <a:solidFill>
                  <a:srgbClr val="242424"/>
                </a:solidFill>
                <a:latin typeface="Sylfaen" panose="010A0502050306030303" pitchFamily="18" charset="0"/>
              </a:rPr>
              <a:t>changes.</a:t>
            </a:r>
          </a:p>
          <a:p>
            <a:pPr marL="285750" indent="-285750">
              <a:buFont typeface="Arial" panose="020B0604020202020204" pitchFamily="34" charset="0"/>
              <a:buChar char="•"/>
            </a:pPr>
            <a:r>
              <a:rPr lang="en-US" sz="2100" i="1" dirty="0">
                <a:solidFill>
                  <a:srgbClr val="242424"/>
                </a:solidFill>
                <a:latin typeface="Sylfaen" panose="010A0502050306030303" pitchFamily="18" charset="0"/>
              </a:rPr>
              <a:t>Finding the right σ for a given dataset is important</a:t>
            </a:r>
            <a:endParaRPr lang="en-US" sz="2100" dirty="0">
              <a:latin typeface="Sylfaen" panose="010A0502050306030303" pitchFamily="18" charset="0"/>
            </a:endParaRPr>
          </a:p>
        </p:txBody>
      </p:sp>
    </p:spTree>
    <p:custDataLst>
      <p:tags r:id="rId1"/>
    </p:custDataLst>
    <p:extLst>
      <p:ext uri="{BB962C8B-B14F-4D97-AF65-F5344CB8AC3E}">
        <p14:creationId xmlns:p14="http://schemas.microsoft.com/office/powerpoint/2010/main" val="3859557481"/>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064342" y="1107244"/>
            <a:ext cx="10515600" cy="4962844"/>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String Kernels:</a:t>
            </a:r>
          </a:p>
          <a:p>
            <a:pPr algn="just"/>
            <a:r>
              <a:rPr lang="en-US" sz="2100" dirty="0">
                <a:latin typeface="Sylfaen" panose="010A0502050306030303" pitchFamily="18" charset="0"/>
              </a:rPr>
              <a:t>If we’re interested in matching all substrings (for example) instead of representing an object as a bag of words, we can use a string kernel:</a:t>
            </a: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rPr>
              <a:t>Let A denote an alphabet, e.g., {a, ..., z}, and A</a:t>
            </a:r>
            <a:r>
              <a:rPr lang="en-US" sz="2100" baseline="30000" dirty="0">
                <a:latin typeface="Sylfaen" panose="010A0502050306030303" pitchFamily="18" charset="0"/>
              </a:rPr>
              <a:t>∗</a:t>
            </a:r>
            <a:r>
              <a:rPr lang="en-US" sz="2100" dirty="0">
                <a:latin typeface="Sylfaen" panose="010A0502050306030303" pitchFamily="18" charset="0"/>
              </a:rPr>
              <a:t> = [A, A</a:t>
            </a:r>
            <a:r>
              <a:rPr lang="en-US" sz="2100" baseline="30000" dirty="0">
                <a:latin typeface="Sylfaen" panose="010A0502050306030303" pitchFamily="18" charset="0"/>
              </a:rPr>
              <a:t>2</a:t>
            </a:r>
            <a:r>
              <a:rPr lang="en-US" sz="2100" dirty="0">
                <a:latin typeface="Sylfaen" panose="010A0502050306030303" pitchFamily="18" charset="0"/>
              </a:rPr>
              <a:t> , . . . , A</a:t>
            </a:r>
            <a:r>
              <a:rPr lang="en-US" sz="2100" baseline="30000" dirty="0">
                <a:latin typeface="Sylfaen" panose="010A0502050306030303" pitchFamily="18" charset="0"/>
              </a:rPr>
              <a:t>m</a:t>
            </a:r>
            <a:r>
              <a:rPr lang="en-US" sz="2100" dirty="0">
                <a:latin typeface="Sylfaen" panose="010A0502050306030303" pitchFamily="18" charset="0"/>
              </a:rPr>
              <a:t>], where m is the length of the longest string we would like to match. Then a basis function </a:t>
            </a:r>
            <a:r>
              <a:rPr lang="en-US" sz="2400" dirty="0"/>
              <a:t>φ</a:t>
            </a:r>
            <a:r>
              <a:rPr lang="en-US" sz="2100" dirty="0">
                <a:latin typeface="Sylfaen" panose="010A0502050306030303" pitchFamily="18" charset="0"/>
              </a:rPr>
              <a:t>(x) will map a string x to a vector of length |A</a:t>
            </a:r>
            <a:r>
              <a:rPr lang="en-US" sz="2100" baseline="30000" dirty="0">
                <a:latin typeface="Sylfaen" panose="010A0502050306030303" pitchFamily="18" charset="0"/>
              </a:rPr>
              <a:t>∗</a:t>
            </a:r>
            <a:r>
              <a:rPr lang="en-US" sz="2100" dirty="0">
                <a:latin typeface="Sylfaen" panose="010A0502050306030303" pitchFamily="18" charset="0"/>
              </a:rPr>
              <a:t>|, where each element j is the number of times we observe substring </a:t>
            </a:r>
            <a:r>
              <a:rPr lang="en-US" sz="2100" dirty="0" err="1">
                <a:latin typeface="Sylfaen" panose="010A0502050306030303" pitchFamily="18" charset="0"/>
              </a:rPr>
              <a:t>A</a:t>
            </a:r>
            <a:r>
              <a:rPr lang="en-US" sz="2100" baseline="30000" dirty="0" err="1">
                <a:latin typeface="Sylfaen" panose="010A0502050306030303" pitchFamily="18" charset="0"/>
              </a:rPr>
              <a:t>∗</a:t>
            </a:r>
            <a:r>
              <a:rPr lang="en-US" sz="2100" baseline="-25000" dirty="0" err="1">
                <a:latin typeface="Sylfaen" panose="010A0502050306030303" pitchFamily="18" charset="0"/>
              </a:rPr>
              <a:t>j</a:t>
            </a:r>
            <a:r>
              <a:rPr lang="en-US" sz="2100" baseline="-25000" dirty="0">
                <a:latin typeface="Sylfaen" panose="010A0502050306030303" pitchFamily="18" charset="0"/>
              </a:rPr>
              <a:t> </a:t>
            </a:r>
            <a:r>
              <a:rPr lang="en-US" sz="2100" dirty="0">
                <a:latin typeface="Sylfaen" panose="010A0502050306030303" pitchFamily="18" charset="0"/>
              </a:rPr>
              <a:t>in string x, where j = 1 : | A</a:t>
            </a:r>
            <a:r>
              <a:rPr lang="en-US" sz="2100" baseline="30000" dirty="0">
                <a:latin typeface="Sylfaen" panose="010A0502050306030303" pitchFamily="18" charset="0"/>
              </a:rPr>
              <a:t>∗</a:t>
            </a:r>
            <a:r>
              <a:rPr lang="en-US" sz="2100" dirty="0">
                <a:latin typeface="Sylfaen" panose="010A0502050306030303" pitchFamily="18" charset="0"/>
              </a:rPr>
              <a:t> |. </a:t>
            </a:r>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rPr>
              <a:t>The string kernel measures the similarity of two strings x and x’ :</a:t>
            </a:r>
          </a:p>
          <a:p>
            <a:pPr algn="just"/>
            <a:endParaRPr lang="en-US" sz="2100" dirty="0">
              <a:latin typeface="Sylfaen" panose="010A0502050306030303" pitchFamily="18" charset="0"/>
            </a:endParaRPr>
          </a:p>
          <a:p>
            <a:pPr algn="just"/>
            <a:endParaRPr lang="en-US" sz="2400" dirty="0"/>
          </a:p>
          <a:p>
            <a:pPr algn="just"/>
            <a:r>
              <a:rPr lang="en-US" sz="2100" dirty="0">
                <a:latin typeface="Sylfaen" panose="010A0502050306030303" pitchFamily="18" charset="0"/>
              </a:rPr>
              <a:t>where </a:t>
            </a:r>
            <a:r>
              <a:rPr lang="en-US" dirty="0" err="1"/>
              <a:t>φ</a:t>
            </a:r>
            <a:r>
              <a:rPr lang="en-US" baseline="-25000" dirty="0" err="1"/>
              <a:t>s</a:t>
            </a:r>
            <a:r>
              <a:rPr lang="en-US" dirty="0"/>
              <a:t>(x) </a:t>
            </a:r>
            <a:r>
              <a:rPr lang="en-US" sz="2100" dirty="0">
                <a:latin typeface="Sylfaen" panose="010A0502050306030303" pitchFamily="18" charset="0"/>
              </a:rPr>
              <a:t>denotes the number of occurrences of substring s in string x.  </a:t>
            </a:r>
          </a:p>
        </p:txBody>
      </p:sp>
      <p:pic>
        <p:nvPicPr>
          <p:cNvPr id="7" name="Picture 6">
            <a:extLst>
              <a:ext uri="{FF2B5EF4-FFF2-40B4-BE49-F238E27FC236}">
                <a16:creationId xmlns:a16="http://schemas.microsoft.com/office/drawing/2014/main" id="{5F59835D-5F08-4F32-A223-41DC339A98D2}"/>
              </a:ext>
            </a:extLst>
          </p:cNvPr>
          <p:cNvPicPr>
            <a:picLocks noChangeAspect="1"/>
          </p:cNvPicPr>
          <p:nvPr/>
        </p:nvPicPr>
        <p:blipFill>
          <a:blip r:embed="rId3"/>
          <a:stretch>
            <a:fillRect/>
          </a:stretch>
        </p:blipFill>
        <p:spPr>
          <a:xfrm>
            <a:off x="3640853" y="2138054"/>
            <a:ext cx="2924175" cy="733425"/>
          </a:xfrm>
          <a:prstGeom prst="rect">
            <a:avLst/>
          </a:prstGeom>
        </p:spPr>
      </p:pic>
      <p:pic>
        <p:nvPicPr>
          <p:cNvPr id="8" name="Picture 7">
            <a:extLst>
              <a:ext uri="{FF2B5EF4-FFF2-40B4-BE49-F238E27FC236}">
                <a16:creationId xmlns:a16="http://schemas.microsoft.com/office/drawing/2014/main" id="{EC340952-A76D-425A-809B-26F8B3B55A2D}"/>
              </a:ext>
            </a:extLst>
          </p:cNvPr>
          <p:cNvPicPr>
            <a:picLocks noChangeAspect="1"/>
          </p:cNvPicPr>
          <p:nvPr/>
        </p:nvPicPr>
        <p:blipFill>
          <a:blip r:embed="rId4"/>
          <a:stretch>
            <a:fillRect/>
          </a:stretch>
        </p:blipFill>
        <p:spPr>
          <a:xfrm>
            <a:off x="3555435" y="4841464"/>
            <a:ext cx="3693538" cy="885517"/>
          </a:xfrm>
          <a:prstGeom prst="rect">
            <a:avLst/>
          </a:prstGeom>
        </p:spPr>
      </p:pic>
    </p:spTree>
    <p:custDataLst>
      <p:tags r:id="rId1"/>
    </p:custDataLst>
    <p:extLst>
      <p:ext uri="{BB962C8B-B14F-4D97-AF65-F5344CB8AC3E}">
        <p14:creationId xmlns:p14="http://schemas.microsoft.com/office/powerpoint/2010/main" val="4027829689"/>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064342" y="1107244"/>
            <a:ext cx="10515600" cy="4962844"/>
          </a:xfrm>
        </p:spPr>
        <p:txBody>
          <a:bodyPr>
            <a:noAutofit/>
          </a:bodyPr>
          <a:lstStyle/>
          <a:p>
            <a:pPr algn="just"/>
            <a:r>
              <a:rPr lang="en-US" sz="2100" b="1" dirty="0" err="1">
                <a:solidFill>
                  <a:srgbClr val="FF0000"/>
                </a:solidFill>
                <a:latin typeface="Sylfaen" panose="010A0502050306030303" pitchFamily="18" charset="0"/>
                <a:cs typeface="Times New Roman" panose="02020603050405020304" pitchFamily="18" charset="0"/>
              </a:rPr>
              <a:t>Matern</a:t>
            </a:r>
            <a:r>
              <a:rPr lang="en-US" sz="2100" b="1" dirty="0">
                <a:solidFill>
                  <a:srgbClr val="FF0000"/>
                </a:solidFill>
                <a:latin typeface="Sylfaen" panose="010A0502050306030303" pitchFamily="18" charset="0"/>
                <a:cs typeface="Times New Roman" panose="02020603050405020304" pitchFamily="18" charset="0"/>
              </a:rPr>
              <a:t> Kernel:</a:t>
            </a:r>
          </a:p>
          <a:p>
            <a:pPr algn="just"/>
            <a:r>
              <a:rPr lang="en-US" sz="2100" dirty="0">
                <a:latin typeface="Sylfaen" panose="010A0502050306030303" pitchFamily="18" charset="0"/>
              </a:rPr>
              <a:t>The </a:t>
            </a:r>
            <a:r>
              <a:rPr lang="en-US" sz="2100" dirty="0" err="1">
                <a:latin typeface="Sylfaen" panose="010A0502050306030303" pitchFamily="18" charset="0"/>
              </a:rPr>
              <a:t>Matern</a:t>
            </a:r>
            <a:r>
              <a:rPr lang="en-US" sz="2100" dirty="0">
                <a:latin typeface="Sylfaen" panose="010A0502050306030303" pitchFamily="18" charset="0"/>
              </a:rPr>
              <a:t> kernel, which is commonly used in Gaussian process has the following form</a:t>
            </a:r>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cs typeface="Times New Roman" panose="02020603050405020304" pitchFamily="18" charset="0"/>
            </a:endParaRPr>
          </a:p>
          <a:p>
            <a:pPr algn="just"/>
            <a:endParaRPr lang="en-US" sz="2100" dirty="0">
              <a:latin typeface="Sylfaen" panose="010A0502050306030303" pitchFamily="18" charset="0"/>
            </a:endParaRPr>
          </a:p>
          <a:p>
            <a:pPr algn="just"/>
            <a:endParaRPr lang="en-US" sz="2100" dirty="0">
              <a:latin typeface="Sylfaen" panose="010A0502050306030303" pitchFamily="18" charset="0"/>
            </a:endParaRPr>
          </a:p>
          <a:p>
            <a:pPr algn="just"/>
            <a:r>
              <a:rPr lang="en-US" sz="2100" dirty="0">
                <a:latin typeface="Sylfaen" panose="010A0502050306030303" pitchFamily="18" charset="0"/>
              </a:rPr>
              <a:t>Where                                                               is a modified Bessel function.</a:t>
            </a:r>
          </a:p>
          <a:p>
            <a:pPr algn="just"/>
            <a:r>
              <a:rPr lang="en-US" sz="2100" b="1" dirty="0">
                <a:solidFill>
                  <a:srgbClr val="FF0000"/>
                </a:solidFill>
                <a:latin typeface="Sylfaen" panose="010A0502050306030303" pitchFamily="18" charset="0"/>
                <a:cs typeface="Times New Roman" panose="02020603050405020304" pitchFamily="18" charset="0"/>
              </a:rPr>
              <a:t>Fisher Kernel:</a:t>
            </a:r>
          </a:p>
          <a:p>
            <a:pPr algn="just"/>
            <a:r>
              <a:rPr lang="en-US" sz="2100" dirty="0">
                <a:latin typeface="Sylfaen" panose="010A0502050306030303" pitchFamily="18" charset="0"/>
              </a:rPr>
              <a:t>We can construct a kernel based on a chosen generative model using the concept of a Fisher kernel. The idea is that this kernel represents the distance in likelihood space between different objects for a fitted generative model. A Fisher kernel is defined as</a:t>
            </a:r>
          </a:p>
          <a:p>
            <a:pPr algn="just"/>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cs typeface="Times New Roman" panose="02020603050405020304" pitchFamily="18" charset="0"/>
              </a:rPr>
              <a:t>Where </a:t>
            </a:r>
          </a:p>
        </p:txBody>
      </p:sp>
      <p:pic>
        <p:nvPicPr>
          <p:cNvPr id="5" name="Picture 4">
            <a:extLst>
              <a:ext uri="{FF2B5EF4-FFF2-40B4-BE49-F238E27FC236}">
                <a16:creationId xmlns:a16="http://schemas.microsoft.com/office/drawing/2014/main" id="{6A8FDB38-D7BB-45BD-8EEE-D9082B0C2602}"/>
              </a:ext>
            </a:extLst>
          </p:cNvPr>
          <p:cNvPicPr>
            <a:picLocks noChangeAspect="1"/>
          </p:cNvPicPr>
          <p:nvPr/>
        </p:nvPicPr>
        <p:blipFill>
          <a:blip r:embed="rId3"/>
          <a:stretch>
            <a:fillRect/>
          </a:stretch>
        </p:blipFill>
        <p:spPr>
          <a:xfrm>
            <a:off x="2760406" y="1926969"/>
            <a:ext cx="3532239" cy="907589"/>
          </a:xfrm>
          <a:prstGeom prst="rect">
            <a:avLst/>
          </a:prstGeom>
        </p:spPr>
      </p:pic>
      <p:pic>
        <p:nvPicPr>
          <p:cNvPr id="6" name="Picture 5">
            <a:extLst>
              <a:ext uri="{FF2B5EF4-FFF2-40B4-BE49-F238E27FC236}">
                <a16:creationId xmlns:a16="http://schemas.microsoft.com/office/drawing/2014/main" id="{CD71453B-D497-4D3C-9835-CB460289B9E3}"/>
              </a:ext>
            </a:extLst>
          </p:cNvPr>
          <p:cNvPicPr>
            <a:picLocks noChangeAspect="1"/>
          </p:cNvPicPr>
          <p:nvPr/>
        </p:nvPicPr>
        <p:blipFill>
          <a:blip r:embed="rId4"/>
          <a:stretch>
            <a:fillRect/>
          </a:stretch>
        </p:blipFill>
        <p:spPr>
          <a:xfrm>
            <a:off x="2300442" y="3162214"/>
            <a:ext cx="3952875" cy="361950"/>
          </a:xfrm>
          <a:prstGeom prst="rect">
            <a:avLst/>
          </a:prstGeom>
        </p:spPr>
      </p:pic>
      <p:pic>
        <p:nvPicPr>
          <p:cNvPr id="7" name="Picture 6">
            <a:extLst>
              <a:ext uri="{FF2B5EF4-FFF2-40B4-BE49-F238E27FC236}">
                <a16:creationId xmlns:a16="http://schemas.microsoft.com/office/drawing/2014/main" id="{6C51D603-2079-4373-8954-C49F93F8CBD0}"/>
              </a:ext>
            </a:extLst>
          </p:cNvPr>
          <p:cNvPicPr>
            <a:picLocks noChangeAspect="1"/>
          </p:cNvPicPr>
          <p:nvPr/>
        </p:nvPicPr>
        <p:blipFill>
          <a:blip r:embed="rId5"/>
          <a:stretch>
            <a:fillRect/>
          </a:stretch>
        </p:blipFill>
        <p:spPr>
          <a:xfrm>
            <a:off x="3806620" y="4905419"/>
            <a:ext cx="2486025" cy="542925"/>
          </a:xfrm>
          <a:prstGeom prst="rect">
            <a:avLst/>
          </a:prstGeom>
        </p:spPr>
      </p:pic>
      <p:pic>
        <p:nvPicPr>
          <p:cNvPr id="8" name="Picture 7">
            <a:extLst>
              <a:ext uri="{FF2B5EF4-FFF2-40B4-BE49-F238E27FC236}">
                <a16:creationId xmlns:a16="http://schemas.microsoft.com/office/drawing/2014/main" id="{2979BA6D-8817-46E5-AA68-0DC3D995616F}"/>
              </a:ext>
            </a:extLst>
          </p:cNvPr>
          <p:cNvPicPr>
            <a:picLocks noChangeAspect="1"/>
          </p:cNvPicPr>
          <p:nvPr/>
        </p:nvPicPr>
        <p:blipFill>
          <a:blip r:embed="rId6"/>
          <a:stretch>
            <a:fillRect/>
          </a:stretch>
        </p:blipFill>
        <p:spPr>
          <a:xfrm>
            <a:off x="2257967" y="5388806"/>
            <a:ext cx="8069356" cy="361950"/>
          </a:xfrm>
          <a:prstGeom prst="rect">
            <a:avLst/>
          </a:prstGeom>
        </p:spPr>
      </p:pic>
      <p:pic>
        <p:nvPicPr>
          <p:cNvPr id="9" name="Picture 8">
            <a:extLst>
              <a:ext uri="{FF2B5EF4-FFF2-40B4-BE49-F238E27FC236}">
                <a16:creationId xmlns:a16="http://schemas.microsoft.com/office/drawing/2014/main" id="{665FAC32-2740-44DD-83AC-07CC3A116319}"/>
              </a:ext>
            </a:extLst>
          </p:cNvPr>
          <p:cNvPicPr>
            <a:picLocks noChangeAspect="1"/>
          </p:cNvPicPr>
          <p:nvPr/>
        </p:nvPicPr>
        <p:blipFill>
          <a:blip r:embed="rId7"/>
          <a:stretch>
            <a:fillRect/>
          </a:stretch>
        </p:blipFill>
        <p:spPr>
          <a:xfrm>
            <a:off x="2760406" y="5903156"/>
            <a:ext cx="2924175" cy="552450"/>
          </a:xfrm>
          <a:prstGeom prst="rect">
            <a:avLst/>
          </a:prstGeom>
        </p:spPr>
      </p:pic>
      <p:pic>
        <p:nvPicPr>
          <p:cNvPr id="10" name="Picture 9">
            <a:extLst>
              <a:ext uri="{FF2B5EF4-FFF2-40B4-BE49-F238E27FC236}">
                <a16:creationId xmlns:a16="http://schemas.microsoft.com/office/drawing/2014/main" id="{EDCEA0C4-CEE4-43D0-B873-03A0A87C6DCC}"/>
              </a:ext>
            </a:extLst>
          </p:cNvPr>
          <p:cNvPicPr>
            <a:picLocks noChangeAspect="1"/>
          </p:cNvPicPr>
          <p:nvPr/>
        </p:nvPicPr>
        <p:blipFill>
          <a:blip r:embed="rId8"/>
          <a:stretch>
            <a:fillRect/>
          </a:stretch>
        </p:blipFill>
        <p:spPr>
          <a:xfrm>
            <a:off x="5750181" y="5931731"/>
            <a:ext cx="2476500" cy="523875"/>
          </a:xfrm>
          <a:prstGeom prst="rect">
            <a:avLst/>
          </a:prstGeom>
        </p:spPr>
      </p:pic>
    </p:spTree>
    <p:custDataLst>
      <p:tags r:id="rId1"/>
    </p:custDataLst>
    <p:extLst>
      <p:ext uri="{BB962C8B-B14F-4D97-AF65-F5344CB8AC3E}">
        <p14:creationId xmlns:p14="http://schemas.microsoft.com/office/powerpoint/2010/main" val="1632247694"/>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936523" y="947578"/>
            <a:ext cx="10515600" cy="5758022"/>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Kernels for comparing documents:</a:t>
            </a:r>
          </a:p>
          <a:p>
            <a:pPr algn="just"/>
            <a:r>
              <a:rPr lang="en-US" sz="2100" dirty="0">
                <a:latin typeface="Sylfaen" panose="010A0502050306030303" pitchFamily="18" charset="0"/>
              </a:rPr>
              <a:t>When performing document classification or retrieval, it is useful to have a way of comparing two documents, xi and xi’ . </a:t>
            </a:r>
          </a:p>
          <a:p>
            <a:pPr algn="just"/>
            <a:r>
              <a:rPr lang="en-US" sz="2100" dirty="0">
                <a:latin typeface="Sylfaen" panose="010A0502050306030303" pitchFamily="18" charset="0"/>
              </a:rPr>
              <a:t>If we use a bag of words representation, where </a:t>
            </a:r>
            <a:r>
              <a:rPr lang="en-US" sz="2100" dirty="0" err="1">
                <a:latin typeface="Sylfaen" panose="010A0502050306030303" pitchFamily="18" charset="0"/>
              </a:rPr>
              <a:t>xij</a:t>
            </a:r>
            <a:r>
              <a:rPr lang="en-US" sz="2100" dirty="0">
                <a:latin typeface="Sylfaen" panose="010A0502050306030303" pitchFamily="18" charset="0"/>
              </a:rPr>
              <a:t> is the number of times words j occurs in document </a:t>
            </a:r>
            <a:r>
              <a:rPr lang="en-US" sz="2100" dirty="0" err="1">
                <a:latin typeface="Sylfaen" panose="010A0502050306030303" pitchFamily="18" charset="0"/>
              </a:rPr>
              <a:t>i</a:t>
            </a:r>
            <a:r>
              <a:rPr lang="en-US" sz="2100" dirty="0">
                <a:latin typeface="Sylfaen" panose="010A0502050306030303" pitchFamily="18" charset="0"/>
              </a:rPr>
              <a:t>, we can use the cosine similarity, which is defined by</a:t>
            </a:r>
          </a:p>
          <a:p>
            <a:pPr algn="just"/>
            <a:endParaRPr lang="en-US" sz="2100" dirty="0">
              <a:latin typeface="Sylfaen" panose="010A0502050306030303" pitchFamily="18" charset="0"/>
            </a:endParaRPr>
          </a:p>
          <a:p>
            <a:pPr algn="just"/>
            <a:endParaRPr lang="en-US" sz="2100" dirty="0">
              <a:latin typeface="Sylfaen" panose="010A0502050306030303" pitchFamily="18" charset="0"/>
            </a:endParaRPr>
          </a:p>
          <a:p>
            <a:pPr algn="just"/>
            <a:r>
              <a:rPr lang="en-US" sz="2100" dirty="0">
                <a:latin typeface="Sylfaen" panose="010A0502050306030303" pitchFamily="18" charset="0"/>
              </a:rPr>
              <a:t>This quantity measures the cosine of the angle between xi and xi’ when interpreted as vectors. </a:t>
            </a:r>
          </a:p>
          <a:p>
            <a:pPr algn="just"/>
            <a:r>
              <a:rPr lang="en-US" sz="2100" dirty="0">
                <a:latin typeface="Sylfaen" panose="010A0502050306030303" pitchFamily="18" charset="0"/>
              </a:rPr>
              <a:t>Since xi is a count vector (and hence non-negative), the cosine similarity is between 0 and 1, where 0 means the vectors are orthogonal and therefore have no words in common.</a:t>
            </a:r>
          </a:p>
          <a:p>
            <a:pPr algn="just"/>
            <a:r>
              <a:rPr lang="en-US" sz="2100" dirty="0">
                <a:latin typeface="Sylfaen" panose="010A0502050306030303" pitchFamily="18" charset="0"/>
              </a:rPr>
              <a:t>This simple method does not work very well, for two main reasons. First, if xi has any word in common with xi’ , it is deemed similar, even though some popular words, such as “the” or “and” occur in many documents, and are therefore not discriminative. </a:t>
            </a:r>
          </a:p>
          <a:p>
            <a:pPr algn="just"/>
            <a:r>
              <a:rPr lang="en-US" sz="2100" dirty="0">
                <a:latin typeface="Sylfaen" panose="010A0502050306030303" pitchFamily="18" charset="0"/>
              </a:rPr>
              <a:t>Second, if a discriminative word occurs many times in a document, the similarity is artificially boosted.</a:t>
            </a:r>
          </a:p>
        </p:txBody>
      </p:sp>
      <p:pic>
        <p:nvPicPr>
          <p:cNvPr id="5" name="Picture 4">
            <a:extLst>
              <a:ext uri="{FF2B5EF4-FFF2-40B4-BE49-F238E27FC236}">
                <a16:creationId xmlns:a16="http://schemas.microsoft.com/office/drawing/2014/main" id="{E23D0B97-5B72-471C-8976-BA5C20025355}"/>
              </a:ext>
            </a:extLst>
          </p:cNvPr>
          <p:cNvPicPr>
            <a:picLocks noChangeAspect="1"/>
          </p:cNvPicPr>
          <p:nvPr/>
        </p:nvPicPr>
        <p:blipFill>
          <a:blip r:embed="rId3"/>
          <a:stretch>
            <a:fillRect/>
          </a:stretch>
        </p:blipFill>
        <p:spPr>
          <a:xfrm>
            <a:off x="4046741" y="2695574"/>
            <a:ext cx="3095625" cy="857250"/>
          </a:xfrm>
          <a:prstGeom prst="rect">
            <a:avLst/>
          </a:prstGeom>
        </p:spPr>
      </p:pic>
    </p:spTree>
    <p:custDataLst>
      <p:tags r:id="rId1"/>
    </p:custDataLst>
    <p:extLst>
      <p:ext uri="{BB962C8B-B14F-4D97-AF65-F5344CB8AC3E}">
        <p14:creationId xmlns:p14="http://schemas.microsoft.com/office/powerpoint/2010/main" val="708062210"/>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936523" y="947578"/>
            <a:ext cx="10515600" cy="4962844"/>
          </a:xfrm>
        </p:spPr>
        <p:txBody>
          <a:bodyPr>
            <a:noAutofit/>
          </a:bodyPr>
          <a:lstStyle/>
          <a:p>
            <a:pPr algn="just"/>
            <a:r>
              <a:rPr lang="en-US" sz="2100" dirty="0">
                <a:latin typeface="Sylfaen" panose="010A0502050306030303" pitchFamily="18" charset="0"/>
                <a:cs typeface="Times New Roman" panose="02020603050405020304" pitchFamily="18" charset="0"/>
              </a:rPr>
              <a:t>We can significantly improve performance using some simple preprocessing. The idea is to replace the word count vector with a new feature vector called the TF-IDF representation, which stands for “term frequency inverse document frequency”. </a:t>
            </a:r>
          </a:p>
          <a:p>
            <a:pPr algn="just"/>
            <a:r>
              <a:rPr lang="en-US" sz="2100" dirty="0">
                <a:latin typeface="Sylfaen" panose="010A0502050306030303" pitchFamily="18" charset="0"/>
                <a:cs typeface="Times New Roman" panose="02020603050405020304" pitchFamily="18" charset="0"/>
              </a:rPr>
              <a:t>First, the term frequency is defined as a log-transform of the count:</a:t>
            </a:r>
          </a:p>
          <a:p>
            <a:pPr algn="just"/>
            <a:r>
              <a:rPr lang="en-US" sz="2100" dirty="0">
                <a:latin typeface="Sylfaen" panose="010A0502050306030303" pitchFamily="18" charset="0"/>
                <a:cs typeface="Times New Roman" panose="02020603050405020304" pitchFamily="18" charset="0"/>
              </a:rPr>
              <a:t>This reduces the impact of words that occur many times within one document. Second, the inverse document frequency is defined as</a:t>
            </a:r>
          </a:p>
          <a:p>
            <a:pPr algn="just"/>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cs typeface="Times New Roman" panose="02020603050405020304" pitchFamily="18" charset="0"/>
              </a:rPr>
              <a:t>where N is the total number of documents, and the denominator counts how many documents contain term j. Finally, we define</a:t>
            </a:r>
          </a:p>
          <a:p>
            <a:pPr algn="just"/>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cs typeface="Times New Roman" panose="02020603050405020304" pitchFamily="18" charset="0"/>
              </a:rPr>
              <a:t>We then use this inside the cosine similarity measure. That is, our new kernel has the form</a:t>
            </a:r>
          </a:p>
          <a:p>
            <a:pPr algn="just"/>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cs typeface="Times New Roman" panose="02020603050405020304" pitchFamily="18" charset="0"/>
              </a:rPr>
              <a:t>where φ(x) = </a:t>
            </a:r>
            <a:r>
              <a:rPr lang="en-US" sz="2100" dirty="0" err="1">
                <a:latin typeface="Sylfaen" panose="010A0502050306030303" pitchFamily="18" charset="0"/>
                <a:cs typeface="Times New Roman" panose="02020603050405020304" pitchFamily="18" charset="0"/>
              </a:rPr>
              <a:t>tf-idf</a:t>
            </a:r>
            <a:r>
              <a:rPr lang="en-US" sz="2100" dirty="0">
                <a:latin typeface="Sylfaen" panose="010A0502050306030303" pitchFamily="18" charset="0"/>
                <a:cs typeface="Times New Roman" panose="02020603050405020304" pitchFamily="18" charset="0"/>
              </a:rPr>
              <a:t>(x). This gives good results for information retrieval</a:t>
            </a:r>
          </a:p>
        </p:txBody>
      </p:sp>
      <p:pic>
        <p:nvPicPr>
          <p:cNvPr id="4" name="Picture 3">
            <a:extLst>
              <a:ext uri="{FF2B5EF4-FFF2-40B4-BE49-F238E27FC236}">
                <a16:creationId xmlns:a16="http://schemas.microsoft.com/office/drawing/2014/main" id="{7C08DDCA-4F0F-4671-B3B8-4948B29F5CC5}"/>
              </a:ext>
            </a:extLst>
          </p:cNvPr>
          <p:cNvPicPr>
            <a:picLocks noChangeAspect="1"/>
          </p:cNvPicPr>
          <p:nvPr/>
        </p:nvPicPr>
        <p:blipFill>
          <a:blip r:embed="rId3"/>
          <a:stretch>
            <a:fillRect/>
          </a:stretch>
        </p:blipFill>
        <p:spPr>
          <a:xfrm>
            <a:off x="8837357" y="1907611"/>
            <a:ext cx="2324100" cy="466725"/>
          </a:xfrm>
          <a:prstGeom prst="rect">
            <a:avLst/>
          </a:prstGeom>
        </p:spPr>
      </p:pic>
      <p:pic>
        <p:nvPicPr>
          <p:cNvPr id="6" name="Picture 5">
            <a:extLst>
              <a:ext uri="{FF2B5EF4-FFF2-40B4-BE49-F238E27FC236}">
                <a16:creationId xmlns:a16="http://schemas.microsoft.com/office/drawing/2014/main" id="{8136B3A7-9948-40A6-8DB3-8C9680B9AF85}"/>
              </a:ext>
            </a:extLst>
          </p:cNvPr>
          <p:cNvPicPr>
            <a:picLocks noChangeAspect="1"/>
          </p:cNvPicPr>
          <p:nvPr/>
        </p:nvPicPr>
        <p:blipFill>
          <a:blip r:embed="rId4"/>
          <a:stretch>
            <a:fillRect/>
          </a:stretch>
        </p:blipFill>
        <p:spPr>
          <a:xfrm>
            <a:off x="6403873" y="2709166"/>
            <a:ext cx="3055681" cy="625203"/>
          </a:xfrm>
          <a:prstGeom prst="rect">
            <a:avLst/>
          </a:prstGeom>
        </p:spPr>
      </p:pic>
      <p:pic>
        <p:nvPicPr>
          <p:cNvPr id="7" name="Picture 6">
            <a:extLst>
              <a:ext uri="{FF2B5EF4-FFF2-40B4-BE49-F238E27FC236}">
                <a16:creationId xmlns:a16="http://schemas.microsoft.com/office/drawing/2014/main" id="{A4DB2F08-3B86-4307-93AB-D9D278FE1194}"/>
              </a:ext>
            </a:extLst>
          </p:cNvPr>
          <p:cNvPicPr>
            <a:picLocks noChangeAspect="1"/>
          </p:cNvPicPr>
          <p:nvPr/>
        </p:nvPicPr>
        <p:blipFill>
          <a:blip r:embed="rId5"/>
          <a:stretch>
            <a:fillRect/>
          </a:stretch>
        </p:blipFill>
        <p:spPr>
          <a:xfrm>
            <a:off x="2470048" y="4098520"/>
            <a:ext cx="3933825" cy="523875"/>
          </a:xfrm>
          <a:prstGeom prst="rect">
            <a:avLst/>
          </a:prstGeom>
        </p:spPr>
      </p:pic>
      <p:pic>
        <p:nvPicPr>
          <p:cNvPr id="8" name="Picture 7">
            <a:extLst>
              <a:ext uri="{FF2B5EF4-FFF2-40B4-BE49-F238E27FC236}">
                <a16:creationId xmlns:a16="http://schemas.microsoft.com/office/drawing/2014/main" id="{53FB80E9-98A9-4F9C-8846-6F2E45A18AB8}"/>
              </a:ext>
            </a:extLst>
          </p:cNvPr>
          <p:cNvPicPr>
            <a:picLocks noChangeAspect="1"/>
          </p:cNvPicPr>
          <p:nvPr/>
        </p:nvPicPr>
        <p:blipFill>
          <a:blip r:embed="rId6"/>
          <a:stretch>
            <a:fillRect/>
          </a:stretch>
        </p:blipFill>
        <p:spPr>
          <a:xfrm>
            <a:off x="2294757" y="5116923"/>
            <a:ext cx="3132650" cy="623206"/>
          </a:xfrm>
          <a:prstGeom prst="rect">
            <a:avLst/>
          </a:prstGeom>
        </p:spPr>
      </p:pic>
    </p:spTree>
    <p:custDataLst>
      <p:tags r:id="rId1"/>
    </p:custDataLst>
    <p:extLst>
      <p:ext uri="{BB962C8B-B14F-4D97-AF65-F5344CB8AC3E}">
        <p14:creationId xmlns:p14="http://schemas.microsoft.com/office/powerpoint/2010/main" val="652051460"/>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US" sz="4500" b="1" dirty="0">
                <a:solidFill>
                  <a:srgbClr val="C00000"/>
                </a:solidFill>
                <a:latin typeface="Sylfaen" panose="010A0502050306030303" pitchFamily="18" charset="0"/>
                <a:cs typeface="Times New Roman" panose="02020603050405020304" pitchFamily="18" charset="0"/>
              </a:rPr>
              <a:t>Kernel Functions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936523" y="947578"/>
            <a:ext cx="10515600" cy="4962844"/>
          </a:xfrm>
        </p:spPr>
        <p:txBody>
          <a:bodyPr>
            <a:noAutofit/>
          </a:bodyPr>
          <a:lstStyle/>
          <a:p>
            <a:pPr algn="just"/>
            <a:r>
              <a:rPr lang="en-US" sz="2100" dirty="0">
                <a:latin typeface="Sylfaen" panose="010A0502050306030303" pitchFamily="18" charset="0"/>
                <a:cs typeface="Times New Roman" panose="02020603050405020304" pitchFamily="18" charset="0"/>
              </a:rPr>
              <a:t>We can significantly improve performance using some simple preprocessing. The idea is to replace the word count vector with a new feature vector called the TF-IDF representation, which stands for “term frequency inverse document frequency”. </a:t>
            </a:r>
          </a:p>
          <a:p>
            <a:pPr algn="just"/>
            <a:r>
              <a:rPr lang="en-US" sz="2100" dirty="0">
                <a:latin typeface="Sylfaen" panose="010A0502050306030303" pitchFamily="18" charset="0"/>
                <a:cs typeface="Times New Roman" panose="02020603050405020304" pitchFamily="18" charset="0"/>
              </a:rPr>
              <a:t>First, the term frequency is defined as a log-transform of the count:</a:t>
            </a:r>
          </a:p>
          <a:p>
            <a:pPr algn="just"/>
            <a:r>
              <a:rPr lang="en-US" sz="2100" dirty="0">
                <a:latin typeface="Sylfaen" panose="010A0502050306030303" pitchFamily="18" charset="0"/>
                <a:cs typeface="Times New Roman" panose="02020603050405020304" pitchFamily="18" charset="0"/>
              </a:rPr>
              <a:t>This reduces the impact of words that occur many times within one document. Second, the inverse document frequency is defined as</a:t>
            </a:r>
          </a:p>
          <a:p>
            <a:pPr algn="just"/>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cs typeface="Times New Roman" panose="02020603050405020304" pitchFamily="18" charset="0"/>
              </a:rPr>
              <a:t>where N is the total number of documents, and the denominator counts how many documents contain term j. Finally, we define</a:t>
            </a:r>
          </a:p>
          <a:p>
            <a:pPr algn="just"/>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cs typeface="Times New Roman" panose="02020603050405020304" pitchFamily="18" charset="0"/>
              </a:rPr>
              <a:t>We then use this inside the cosine similarity measure. That is, our new kernel has the form</a:t>
            </a:r>
          </a:p>
          <a:p>
            <a:pPr algn="just"/>
            <a:endParaRPr lang="en-US" sz="2100" dirty="0">
              <a:latin typeface="Sylfaen" panose="010A0502050306030303" pitchFamily="18" charset="0"/>
              <a:cs typeface="Times New Roman" panose="02020603050405020304" pitchFamily="18" charset="0"/>
            </a:endParaRPr>
          </a:p>
          <a:p>
            <a:pPr algn="just"/>
            <a:r>
              <a:rPr lang="en-US" sz="2100" dirty="0">
                <a:latin typeface="Sylfaen" panose="010A0502050306030303" pitchFamily="18" charset="0"/>
                <a:cs typeface="Times New Roman" panose="02020603050405020304" pitchFamily="18" charset="0"/>
              </a:rPr>
              <a:t>where φ(x) = </a:t>
            </a:r>
            <a:r>
              <a:rPr lang="en-US" sz="2100" dirty="0" err="1">
                <a:latin typeface="Sylfaen" panose="010A0502050306030303" pitchFamily="18" charset="0"/>
                <a:cs typeface="Times New Roman" panose="02020603050405020304" pitchFamily="18" charset="0"/>
              </a:rPr>
              <a:t>tf-idf</a:t>
            </a:r>
            <a:r>
              <a:rPr lang="en-US" sz="2100" dirty="0">
                <a:latin typeface="Sylfaen" panose="010A0502050306030303" pitchFamily="18" charset="0"/>
                <a:cs typeface="Times New Roman" panose="02020603050405020304" pitchFamily="18" charset="0"/>
              </a:rPr>
              <a:t>(x). This gives good results for information retrieval</a:t>
            </a:r>
          </a:p>
        </p:txBody>
      </p:sp>
      <p:pic>
        <p:nvPicPr>
          <p:cNvPr id="4" name="Picture 3">
            <a:extLst>
              <a:ext uri="{FF2B5EF4-FFF2-40B4-BE49-F238E27FC236}">
                <a16:creationId xmlns:a16="http://schemas.microsoft.com/office/drawing/2014/main" id="{7C08DDCA-4F0F-4671-B3B8-4948B29F5CC5}"/>
              </a:ext>
            </a:extLst>
          </p:cNvPr>
          <p:cNvPicPr>
            <a:picLocks noChangeAspect="1"/>
          </p:cNvPicPr>
          <p:nvPr/>
        </p:nvPicPr>
        <p:blipFill>
          <a:blip r:embed="rId3"/>
          <a:stretch>
            <a:fillRect/>
          </a:stretch>
        </p:blipFill>
        <p:spPr>
          <a:xfrm>
            <a:off x="8837357" y="1907611"/>
            <a:ext cx="2324100" cy="466725"/>
          </a:xfrm>
          <a:prstGeom prst="rect">
            <a:avLst/>
          </a:prstGeom>
        </p:spPr>
      </p:pic>
      <p:pic>
        <p:nvPicPr>
          <p:cNvPr id="6" name="Picture 5">
            <a:extLst>
              <a:ext uri="{FF2B5EF4-FFF2-40B4-BE49-F238E27FC236}">
                <a16:creationId xmlns:a16="http://schemas.microsoft.com/office/drawing/2014/main" id="{8136B3A7-9948-40A6-8DB3-8C9680B9AF85}"/>
              </a:ext>
            </a:extLst>
          </p:cNvPr>
          <p:cNvPicPr>
            <a:picLocks noChangeAspect="1"/>
          </p:cNvPicPr>
          <p:nvPr/>
        </p:nvPicPr>
        <p:blipFill>
          <a:blip r:embed="rId4"/>
          <a:stretch>
            <a:fillRect/>
          </a:stretch>
        </p:blipFill>
        <p:spPr>
          <a:xfrm>
            <a:off x="6403873" y="2709166"/>
            <a:ext cx="3055681" cy="625203"/>
          </a:xfrm>
          <a:prstGeom prst="rect">
            <a:avLst/>
          </a:prstGeom>
        </p:spPr>
      </p:pic>
      <p:pic>
        <p:nvPicPr>
          <p:cNvPr id="7" name="Picture 6">
            <a:extLst>
              <a:ext uri="{FF2B5EF4-FFF2-40B4-BE49-F238E27FC236}">
                <a16:creationId xmlns:a16="http://schemas.microsoft.com/office/drawing/2014/main" id="{A4DB2F08-3B86-4307-93AB-D9D278FE1194}"/>
              </a:ext>
            </a:extLst>
          </p:cNvPr>
          <p:cNvPicPr>
            <a:picLocks noChangeAspect="1"/>
          </p:cNvPicPr>
          <p:nvPr/>
        </p:nvPicPr>
        <p:blipFill>
          <a:blip r:embed="rId5"/>
          <a:stretch>
            <a:fillRect/>
          </a:stretch>
        </p:blipFill>
        <p:spPr>
          <a:xfrm>
            <a:off x="2470048" y="4098520"/>
            <a:ext cx="3933825" cy="523875"/>
          </a:xfrm>
          <a:prstGeom prst="rect">
            <a:avLst/>
          </a:prstGeom>
        </p:spPr>
      </p:pic>
      <p:pic>
        <p:nvPicPr>
          <p:cNvPr id="8" name="Picture 7">
            <a:extLst>
              <a:ext uri="{FF2B5EF4-FFF2-40B4-BE49-F238E27FC236}">
                <a16:creationId xmlns:a16="http://schemas.microsoft.com/office/drawing/2014/main" id="{53FB80E9-98A9-4F9C-8846-6F2E45A18AB8}"/>
              </a:ext>
            </a:extLst>
          </p:cNvPr>
          <p:cNvPicPr>
            <a:picLocks noChangeAspect="1"/>
          </p:cNvPicPr>
          <p:nvPr/>
        </p:nvPicPr>
        <p:blipFill>
          <a:blip r:embed="rId6"/>
          <a:stretch>
            <a:fillRect/>
          </a:stretch>
        </p:blipFill>
        <p:spPr>
          <a:xfrm>
            <a:off x="2294757" y="5116923"/>
            <a:ext cx="3132650" cy="623206"/>
          </a:xfrm>
          <a:prstGeom prst="rect">
            <a:avLst/>
          </a:prstGeom>
        </p:spPr>
      </p:pic>
    </p:spTree>
    <p:custDataLst>
      <p:tags r:id="rId1"/>
    </p:custDataLst>
    <p:extLst>
      <p:ext uri="{BB962C8B-B14F-4D97-AF65-F5344CB8AC3E}">
        <p14:creationId xmlns:p14="http://schemas.microsoft.com/office/powerpoint/2010/main" val="1911830419"/>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IN" b="1" dirty="0">
                <a:solidFill>
                  <a:srgbClr val="C00000"/>
                </a:solidFill>
                <a:latin typeface="Arial" panose="020B0604020202020204" pitchFamily="34" charset="0"/>
                <a:cs typeface="Arial" panose="020B0604020202020204" pitchFamily="34" charset="0"/>
                <a:sym typeface="Palatino Linotype"/>
              </a:rPr>
              <a:t>Using Kernels inside GLMs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025014" y="1372715"/>
            <a:ext cx="10515600" cy="4962844"/>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Kernel Machines:</a:t>
            </a:r>
          </a:p>
          <a:p>
            <a:pPr algn="just"/>
            <a:r>
              <a:rPr lang="en-US" sz="2100" dirty="0">
                <a:latin typeface="Sylfaen" panose="010A0502050306030303" pitchFamily="18" charset="0"/>
              </a:rPr>
              <a:t>We define a kernel machine to be a GLM where the input feature vector has the form</a:t>
            </a:r>
          </a:p>
          <a:p>
            <a:pPr algn="just"/>
            <a:endParaRPr lang="en-US" sz="2100" dirty="0">
              <a:latin typeface="Sylfaen" panose="010A0502050306030303" pitchFamily="18" charset="0"/>
            </a:endParaRPr>
          </a:p>
          <a:p>
            <a:pPr algn="just"/>
            <a:endParaRPr lang="en-US" sz="2400" dirty="0"/>
          </a:p>
          <a:p>
            <a:pPr algn="just"/>
            <a:r>
              <a:rPr lang="en-US" sz="2100" dirty="0">
                <a:latin typeface="Sylfaen" panose="010A0502050306030303" pitchFamily="18" charset="0"/>
              </a:rPr>
              <a:t>where        ∈ </a:t>
            </a:r>
            <a:r>
              <a:rPr lang="ka-GE" sz="2100" dirty="0">
                <a:latin typeface="Sylfaen" panose="010A0502050306030303" pitchFamily="18" charset="0"/>
              </a:rPr>
              <a:t>ჯ</a:t>
            </a:r>
            <a:r>
              <a:rPr lang="en-US" sz="2100" dirty="0">
                <a:latin typeface="Sylfaen" panose="010A0502050306030303" pitchFamily="18" charset="0"/>
              </a:rPr>
              <a:t> are a set of K centroids. If κ is an RBF kernel, this is called an RBF network</a:t>
            </a:r>
          </a:p>
          <a:p>
            <a:pPr algn="just"/>
            <a:r>
              <a:rPr lang="en-US" sz="2100" dirty="0">
                <a:latin typeface="Sylfaen" panose="010A0502050306030303" pitchFamily="18" charset="0"/>
              </a:rPr>
              <a:t>We will call above Equation a </a:t>
            </a:r>
            <a:r>
              <a:rPr lang="en-US" sz="2100" dirty="0" err="1">
                <a:latin typeface="Sylfaen" panose="010A0502050306030303" pitchFamily="18" charset="0"/>
              </a:rPr>
              <a:t>kernelised</a:t>
            </a:r>
            <a:r>
              <a:rPr lang="en-US" sz="2100" dirty="0">
                <a:latin typeface="Sylfaen" panose="010A0502050306030303" pitchFamily="18" charset="0"/>
              </a:rPr>
              <a:t> feature vector. </a:t>
            </a:r>
          </a:p>
          <a:p>
            <a:pPr algn="just"/>
            <a:r>
              <a:rPr lang="en-US" sz="2100" dirty="0">
                <a:latin typeface="Sylfaen" panose="010A0502050306030303" pitchFamily="18" charset="0"/>
              </a:rPr>
              <a:t>We can use the kernelized feature vector for logistic regression by defining </a:t>
            </a:r>
          </a:p>
          <a:p>
            <a:pPr marL="0" indent="0" algn="just">
              <a:buNone/>
            </a:pPr>
            <a:r>
              <a:rPr lang="en-US" sz="2100" dirty="0">
                <a:latin typeface="Sylfaen" panose="010A0502050306030303" pitchFamily="18" charset="0"/>
              </a:rPr>
              <a:t>     p(</a:t>
            </a:r>
            <a:r>
              <a:rPr lang="en-US" sz="2100" dirty="0" err="1">
                <a:latin typeface="Sylfaen" panose="010A0502050306030303" pitchFamily="18" charset="0"/>
              </a:rPr>
              <a:t>y|x</a:t>
            </a:r>
            <a:r>
              <a:rPr lang="en-US" sz="2100" dirty="0">
                <a:latin typeface="Sylfaen" panose="010A0502050306030303" pitchFamily="18" charset="0"/>
              </a:rPr>
              <a:t>, θ) = Ber(</a:t>
            </a:r>
            <a:r>
              <a:rPr lang="en-US" dirty="0" err="1"/>
              <a:t>c</a:t>
            </a:r>
            <a:r>
              <a:rPr lang="en-US" sz="2400" dirty="0" err="1"/>
              <a:t>φ</a:t>
            </a:r>
            <a:r>
              <a:rPr lang="en-US" sz="2100" dirty="0">
                <a:latin typeface="Sylfaen" panose="010A0502050306030303" pitchFamily="18" charset="0"/>
              </a:rPr>
              <a:t>(x)). </a:t>
            </a:r>
          </a:p>
          <a:p>
            <a:pPr algn="just"/>
            <a:r>
              <a:rPr lang="en-US" sz="2100" dirty="0">
                <a:latin typeface="Sylfaen" panose="010A0502050306030303" pitchFamily="18" charset="0"/>
              </a:rPr>
              <a:t>This provides a simple way to define a non-linear decision boundary.</a:t>
            </a:r>
          </a:p>
        </p:txBody>
      </p:sp>
      <p:pic>
        <p:nvPicPr>
          <p:cNvPr id="4" name="Picture 3">
            <a:extLst>
              <a:ext uri="{FF2B5EF4-FFF2-40B4-BE49-F238E27FC236}">
                <a16:creationId xmlns:a16="http://schemas.microsoft.com/office/drawing/2014/main" id="{57F9581B-80BA-42E9-9772-536BEFD9E2F9}"/>
              </a:ext>
            </a:extLst>
          </p:cNvPr>
          <p:cNvPicPr>
            <a:picLocks noChangeAspect="1"/>
          </p:cNvPicPr>
          <p:nvPr/>
        </p:nvPicPr>
        <p:blipFill>
          <a:blip r:embed="rId3"/>
          <a:stretch>
            <a:fillRect/>
          </a:stretch>
        </p:blipFill>
        <p:spPr>
          <a:xfrm>
            <a:off x="3637629" y="2243444"/>
            <a:ext cx="3638550" cy="542925"/>
          </a:xfrm>
          <a:prstGeom prst="rect">
            <a:avLst/>
          </a:prstGeom>
        </p:spPr>
      </p:pic>
      <p:pic>
        <p:nvPicPr>
          <p:cNvPr id="6" name="Picture 5">
            <a:extLst>
              <a:ext uri="{FF2B5EF4-FFF2-40B4-BE49-F238E27FC236}">
                <a16:creationId xmlns:a16="http://schemas.microsoft.com/office/drawing/2014/main" id="{8776ACB8-1DB0-4207-9D4D-579A8B10F144}"/>
              </a:ext>
            </a:extLst>
          </p:cNvPr>
          <p:cNvPicPr>
            <a:picLocks noChangeAspect="1"/>
          </p:cNvPicPr>
          <p:nvPr/>
        </p:nvPicPr>
        <p:blipFill>
          <a:blip r:embed="rId4"/>
          <a:stretch>
            <a:fillRect/>
          </a:stretch>
        </p:blipFill>
        <p:spPr>
          <a:xfrm>
            <a:off x="2154648" y="3114675"/>
            <a:ext cx="390525" cy="390525"/>
          </a:xfrm>
          <a:prstGeom prst="rect">
            <a:avLst/>
          </a:prstGeom>
        </p:spPr>
      </p:pic>
    </p:spTree>
    <p:custDataLst>
      <p:tags r:id="rId1"/>
    </p:custDataLst>
    <p:extLst>
      <p:ext uri="{BB962C8B-B14F-4D97-AF65-F5344CB8AC3E}">
        <p14:creationId xmlns:p14="http://schemas.microsoft.com/office/powerpoint/2010/main" val="894397472"/>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IN" b="1" dirty="0">
                <a:solidFill>
                  <a:srgbClr val="C00000"/>
                </a:solidFill>
                <a:latin typeface="Arial" panose="020B0604020202020204" pitchFamily="34" charset="0"/>
                <a:cs typeface="Arial" panose="020B0604020202020204" pitchFamily="34" charset="0"/>
                <a:sym typeface="Palatino Linotype"/>
              </a:rPr>
              <a:t>Using Kernels inside GLMs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025014" y="947578"/>
            <a:ext cx="10515600" cy="4962844"/>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Example:</a:t>
            </a:r>
          </a:p>
          <a:p>
            <a:pPr algn="just"/>
            <a:r>
              <a:rPr lang="en-US" sz="2100" dirty="0">
                <a:latin typeface="Sylfaen" panose="010A0502050306030303" pitchFamily="18" charset="0"/>
              </a:rPr>
              <a:t>Consider the data coming from the exclusive or </a:t>
            </a:r>
            <a:r>
              <a:rPr lang="en-US" sz="2100" dirty="0" err="1">
                <a:latin typeface="Sylfaen" panose="010A0502050306030303" pitchFamily="18" charset="0"/>
              </a:rPr>
              <a:t>or</a:t>
            </a:r>
            <a:r>
              <a:rPr lang="en-US" sz="2100" dirty="0">
                <a:latin typeface="Sylfaen" panose="010A0502050306030303" pitchFamily="18" charset="0"/>
              </a:rPr>
              <a:t> </a:t>
            </a:r>
            <a:r>
              <a:rPr lang="en-US" sz="2100" dirty="0" err="1">
                <a:latin typeface="Sylfaen" panose="010A0502050306030303" pitchFamily="18" charset="0"/>
              </a:rPr>
              <a:t>xor</a:t>
            </a:r>
            <a:r>
              <a:rPr lang="en-US" sz="2100" dirty="0">
                <a:latin typeface="Sylfaen" panose="010A0502050306030303" pitchFamily="18" charset="0"/>
              </a:rPr>
              <a:t> function. This is a binary valued function of two binary inputs. Its truth table is shown in Figure 14.2(a). In Figure 14.2(b), we have show some data labeled by the </a:t>
            </a:r>
            <a:r>
              <a:rPr lang="en-US" sz="2100" dirty="0" err="1">
                <a:latin typeface="Sylfaen" panose="010A0502050306030303" pitchFamily="18" charset="0"/>
              </a:rPr>
              <a:t>xor</a:t>
            </a:r>
            <a:r>
              <a:rPr lang="en-US" sz="2100" dirty="0">
                <a:latin typeface="Sylfaen" panose="010A0502050306030303" pitchFamily="18" charset="0"/>
              </a:rPr>
              <a:t> function. We see we cannot separate the data even using a degree 10 polynomial.</a:t>
            </a:r>
          </a:p>
          <a:p>
            <a:pPr algn="just"/>
            <a:r>
              <a:rPr lang="en-US" sz="2100" dirty="0">
                <a:latin typeface="Sylfaen" panose="010A0502050306030303" pitchFamily="18" charset="0"/>
              </a:rPr>
              <a:t>However, using an RBF kernel and just 4 prototypes easily solves the problem as shown in Figure 14.2(c)</a:t>
            </a:r>
            <a:endParaRPr lang="en-US" sz="2100" dirty="0">
              <a:latin typeface="Sylfaen" panose="010A0502050306030303"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AA75E00-A9D6-439D-841D-13779781E9F9}"/>
              </a:ext>
            </a:extLst>
          </p:cNvPr>
          <p:cNvPicPr>
            <a:picLocks noChangeAspect="1"/>
          </p:cNvPicPr>
          <p:nvPr/>
        </p:nvPicPr>
        <p:blipFill>
          <a:blip r:embed="rId3"/>
          <a:stretch>
            <a:fillRect/>
          </a:stretch>
        </p:blipFill>
        <p:spPr>
          <a:xfrm>
            <a:off x="1995948" y="3283183"/>
            <a:ext cx="8377084" cy="3042544"/>
          </a:xfrm>
          <a:prstGeom prst="rect">
            <a:avLst/>
          </a:prstGeom>
        </p:spPr>
      </p:pic>
    </p:spTree>
    <p:custDataLst>
      <p:tags r:id="rId1"/>
    </p:custDataLst>
    <p:extLst>
      <p:ext uri="{BB962C8B-B14F-4D97-AF65-F5344CB8AC3E}">
        <p14:creationId xmlns:p14="http://schemas.microsoft.com/office/powerpoint/2010/main" val="528077976"/>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F4B0-AC66-78EE-F36C-90147B5890DE}"/>
              </a:ext>
            </a:extLst>
          </p:cNvPr>
          <p:cNvSpPr>
            <a:spLocks noGrp="1"/>
          </p:cNvSpPr>
          <p:nvPr>
            <p:ph type="title"/>
          </p:nvPr>
        </p:nvSpPr>
        <p:spPr>
          <a:xfrm>
            <a:off x="838200" y="365125"/>
            <a:ext cx="10515600" cy="488315"/>
          </a:xfrm>
        </p:spPr>
        <p:txBody>
          <a:bodyPr>
            <a:noAutofit/>
          </a:bodyPr>
          <a:lstStyle/>
          <a:p>
            <a:pPr algn="ctr"/>
            <a:r>
              <a:rPr lang="en-IN" b="1" dirty="0">
                <a:solidFill>
                  <a:srgbClr val="C00000"/>
                </a:solidFill>
                <a:latin typeface="Arial" panose="020B0604020202020204" pitchFamily="34" charset="0"/>
                <a:cs typeface="Arial" panose="020B0604020202020204" pitchFamily="34" charset="0"/>
                <a:sym typeface="Palatino Linotype"/>
              </a:rPr>
              <a:t>Using Kernels inside GLMs</a:t>
            </a:r>
            <a:endParaRPr lang="en-IN" sz="4500" b="1" dirty="0">
              <a:solidFill>
                <a:srgbClr val="C00000"/>
              </a:solidFill>
              <a:latin typeface="Sylfaen" panose="010A05020503060303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B563C-213E-2931-B5EE-686030B2E28A}"/>
              </a:ext>
            </a:extLst>
          </p:cNvPr>
          <p:cNvSpPr>
            <a:spLocks noGrp="1"/>
          </p:cNvSpPr>
          <p:nvPr>
            <p:ph idx="1"/>
          </p:nvPr>
        </p:nvSpPr>
        <p:spPr>
          <a:xfrm>
            <a:off x="199104" y="1045900"/>
            <a:ext cx="5621593" cy="4962844"/>
          </a:xfrm>
        </p:spPr>
        <p:txBody>
          <a:bodyPr>
            <a:noAutofit/>
          </a:bodyPr>
          <a:lstStyle/>
          <a:p>
            <a:pPr algn="just"/>
            <a:r>
              <a:rPr lang="en-US" sz="2100" b="1" dirty="0">
                <a:solidFill>
                  <a:srgbClr val="FF0000"/>
                </a:solidFill>
                <a:latin typeface="Sylfaen" panose="010A0502050306030303" pitchFamily="18" charset="0"/>
                <a:cs typeface="Times New Roman" panose="02020603050405020304" pitchFamily="18" charset="0"/>
              </a:rPr>
              <a:t>Example:</a:t>
            </a:r>
          </a:p>
          <a:p>
            <a:pPr algn="just"/>
            <a:r>
              <a:rPr lang="en-US" sz="2100" dirty="0">
                <a:latin typeface="Sylfaen" panose="010A0502050306030303" pitchFamily="18" charset="0"/>
              </a:rPr>
              <a:t>We can also use the kernelized feature vector inside a linear regression model by defining p(</a:t>
            </a:r>
            <a:r>
              <a:rPr lang="en-US" sz="2100" dirty="0" err="1">
                <a:latin typeface="Sylfaen" panose="010A0502050306030303" pitchFamily="18" charset="0"/>
              </a:rPr>
              <a:t>y|x</a:t>
            </a:r>
            <a:r>
              <a:rPr lang="en-US" sz="2100" dirty="0">
                <a:latin typeface="Sylfaen" panose="010A0502050306030303" pitchFamily="18" charset="0"/>
              </a:rPr>
              <a:t>, θ) = N (</a:t>
            </a:r>
            <a:r>
              <a:rPr lang="en-US" sz="2100" dirty="0" err="1">
                <a:latin typeface="Sylfaen" panose="010A0502050306030303" pitchFamily="18" charset="0"/>
              </a:rPr>
              <a:t>w</a:t>
            </a:r>
            <a:r>
              <a:rPr lang="en-US" sz="2100" baseline="30000" dirty="0" err="1">
                <a:latin typeface="Sylfaen" panose="010A0502050306030303" pitchFamily="18" charset="0"/>
              </a:rPr>
              <a:t>T</a:t>
            </a:r>
            <a:r>
              <a:rPr lang="en-US" sz="2100" dirty="0" err="1">
                <a:latin typeface="Sylfaen" panose="010A0502050306030303" pitchFamily="18" charset="0"/>
              </a:rPr>
              <a:t>φ</a:t>
            </a:r>
            <a:r>
              <a:rPr lang="en-US" sz="2100" dirty="0">
                <a:latin typeface="Sylfaen" panose="010A0502050306030303" pitchFamily="18" charset="0"/>
              </a:rPr>
              <a:t>(x), σ</a:t>
            </a:r>
            <a:r>
              <a:rPr lang="en-US" sz="2100" baseline="30000" dirty="0">
                <a:latin typeface="Sylfaen" panose="010A0502050306030303" pitchFamily="18" charset="0"/>
              </a:rPr>
              <a:t>2</a:t>
            </a:r>
            <a:r>
              <a:rPr lang="en-US" sz="2100" dirty="0">
                <a:latin typeface="Sylfaen" panose="010A0502050306030303" pitchFamily="18" charset="0"/>
              </a:rPr>
              <a:t>).</a:t>
            </a:r>
          </a:p>
          <a:p>
            <a:pPr algn="just"/>
            <a:r>
              <a:rPr lang="en-US" sz="2100" dirty="0">
                <a:latin typeface="Sylfaen" panose="010A0502050306030303" pitchFamily="18" charset="0"/>
              </a:rPr>
              <a:t>For example, Figure 14.3 shows a 1d data set fit with K = 10 uniformly spaced RBF prototypes, but with the bandwidth ranging from small to large. </a:t>
            </a:r>
          </a:p>
          <a:p>
            <a:pPr algn="just"/>
            <a:r>
              <a:rPr lang="en-US" sz="2100" dirty="0">
                <a:latin typeface="Sylfaen" panose="010A0502050306030303" pitchFamily="18" charset="0"/>
              </a:rPr>
              <a:t>Small values lead to very wiggly functions, since the predicted function value will only be non-zero for points x that are close to one of the prototypes </a:t>
            </a:r>
            <a:r>
              <a:rPr lang="en-US" dirty="0" err="1"/>
              <a:t>μ</a:t>
            </a:r>
            <a:r>
              <a:rPr lang="en-US" baseline="-25000" dirty="0" err="1"/>
              <a:t>k</a:t>
            </a:r>
            <a:r>
              <a:rPr lang="en-US" baseline="-25000" dirty="0"/>
              <a:t>.</a:t>
            </a:r>
          </a:p>
          <a:p>
            <a:pPr algn="just"/>
            <a:r>
              <a:rPr lang="en-US" sz="2100" dirty="0">
                <a:latin typeface="Sylfaen" panose="010A0502050306030303" pitchFamily="18" charset="0"/>
              </a:rPr>
              <a:t>If the bandwidth is very large, the design matrix reduces to a constant matrix of 1’s, since each point is equally close to every prototype; hence the corresponding function is just a straight line.</a:t>
            </a:r>
            <a:endParaRPr lang="en-US" sz="2100" dirty="0">
              <a:latin typeface="Sylfaen" panose="010A0502050306030303"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33E2605-FBEB-48AD-B34F-620C276F6926}"/>
              </a:ext>
            </a:extLst>
          </p:cNvPr>
          <p:cNvPicPr>
            <a:picLocks noChangeAspect="1"/>
          </p:cNvPicPr>
          <p:nvPr/>
        </p:nvPicPr>
        <p:blipFill rotWithShape="1">
          <a:blip r:embed="rId3"/>
          <a:srcRect l="3496"/>
          <a:stretch/>
        </p:blipFill>
        <p:spPr>
          <a:xfrm>
            <a:off x="6096000" y="1458515"/>
            <a:ext cx="6034548" cy="4841011"/>
          </a:xfrm>
          <a:prstGeom prst="rect">
            <a:avLst/>
          </a:prstGeom>
        </p:spPr>
      </p:pic>
    </p:spTree>
    <p:custDataLst>
      <p:tags r:id="rId1"/>
    </p:custDataLst>
    <p:extLst>
      <p:ext uri="{BB962C8B-B14F-4D97-AF65-F5344CB8AC3E}">
        <p14:creationId xmlns:p14="http://schemas.microsoft.com/office/powerpoint/2010/main" val="2282266291"/>
      </p:ext>
    </p:extLst>
  </p:cSld>
  <p:clrMapOvr>
    <a:masterClrMapping/>
  </p:clrMapOvr>
  <mc:AlternateContent xmlns:mc="http://schemas.openxmlformats.org/markup-compatibility/2006" xmlns:p14="http://schemas.microsoft.com/office/powerpoint/2010/main">
    <mc:Choice Requires="p14">
      <p:transition spd="slow" p14:dur="2000" advTm="13073"/>
    </mc:Choice>
    <mc:Fallback xmlns="">
      <p:transition spd="slow" advTm="13073"/>
    </mc:Fallback>
  </mc:AlternateContent>
  <p:extLst>
    <p:ext uri="{3A86A75C-4F4B-4683-9AE1-C65F6400EC91}">
      <p14:laserTraceLst xmlns:p14="http://schemas.microsoft.com/office/powerpoint/2010/main">
        <p14:tracePtLst>
          <p14:tracePt t="5257" x="11807825" y="4319588"/>
          <p14:tracePt t="5264" x="11415713" y="4511675"/>
          <p14:tracePt t="5272" x="11031538" y="4694238"/>
          <p14:tracePt t="5280" x="10685463" y="4821238"/>
          <p14:tracePt t="5288" x="10255250" y="5013325"/>
          <p14:tracePt t="5296" x="9872663" y="5141913"/>
          <p14:tracePt t="5305" x="9434513" y="5259388"/>
          <p14:tracePt t="5313" x="9105900" y="5341938"/>
          <p14:tracePt t="5320" x="8702675" y="5434013"/>
          <p14:tracePt t="5329" x="8493125" y="5470525"/>
          <p14:tracePt t="5336" x="8201025" y="5524500"/>
          <p14:tracePt t="5346" x="8054975" y="5551488"/>
          <p14:tracePt t="5354" x="7881938" y="5580063"/>
          <p14:tracePt t="5364" x="7772400" y="5616575"/>
          <p14:tracePt t="5369" x="7643813" y="5653088"/>
          <p14:tracePt t="5379" x="7507288" y="5697538"/>
          <p14:tracePt t="5386" x="7407275" y="5743575"/>
          <p14:tracePt t="5394" x="7259638" y="5789613"/>
          <p14:tracePt t="5401" x="7159625" y="5816600"/>
          <p14:tracePt t="5411" x="7032625" y="5862638"/>
          <p14:tracePt t="5417" x="6931025" y="5889625"/>
          <p14:tracePt t="5428" x="6784975" y="5899150"/>
          <p14:tracePt t="5434" x="6675438" y="5899150"/>
          <p14:tracePt t="5443" x="6529388" y="5899150"/>
          <p14:tracePt t="5450" x="6402388" y="5899150"/>
          <p14:tracePt t="5458" x="6292850" y="5899150"/>
          <p14:tracePt t="5466" x="6219825" y="5899150"/>
          <p14:tracePt t="5474" x="6081713" y="5872163"/>
          <p14:tracePt t="5482" x="5991225" y="5826125"/>
          <p14:tracePt t="5490" x="5854700" y="5780088"/>
          <p14:tracePt t="5499" x="5745163" y="5726113"/>
          <p14:tracePt t="5507" x="5570538" y="5661025"/>
          <p14:tracePt t="5515" x="5443538" y="5616575"/>
          <p14:tracePt t="5523" x="5214938" y="5534025"/>
          <p14:tracePt t="5530" x="5022850" y="5470525"/>
          <p14:tracePt t="5539" x="4757738" y="5368925"/>
          <p14:tracePt t="5546" x="4584700" y="5314950"/>
          <p14:tracePt t="5555" x="4392613" y="5251450"/>
          <p14:tracePt t="5562" x="4283075" y="5178425"/>
          <p14:tracePt t="5571" x="4146550" y="5086350"/>
          <p14:tracePt t="5580" x="4064000" y="5032375"/>
          <p14:tracePt t="5586" x="3971925" y="4940300"/>
          <p14:tracePt t="5596" x="3927475" y="4876800"/>
          <p14:tracePt t="5603" x="3871913" y="4794250"/>
          <p14:tracePt t="5611" x="3844925" y="4748213"/>
          <p14:tracePt t="5619" x="3808413" y="4684713"/>
          <p14:tracePt t="5628" x="3771900" y="4621213"/>
          <p14:tracePt t="5637" x="3725863" y="4556125"/>
          <p14:tracePt t="5645" x="3708400" y="4538663"/>
          <p14:tracePt t="5650" x="3689350" y="4519613"/>
          <p14:tracePt t="5661" x="3662363" y="4492625"/>
          <p14:tracePt t="5668" x="3616325" y="4456113"/>
          <p14:tracePt t="5676" x="3570288" y="4429125"/>
          <p14:tracePt t="5683" x="3506788" y="4392613"/>
          <p14:tracePt t="5693" x="3460750" y="4365625"/>
          <p14:tracePt t="5699" x="3424238" y="4346575"/>
          <p14:tracePt t="5708" x="3387725" y="4337050"/>
          <p14:tracePt t="5715" x="3370263" y="4319588"/>
          <p14:tracePt t="5723" x="3343275" y="4300538"/>
          <p14:tracePt t="5732" x="3343275" y="4292600"/>
          <p14:tracePt t="5740" x="3333750" y="4292600"/>
          <p14:tracePt t="5747" x="3324225" y="4283075"/>
          <p14:tracePt t="6093" x="3443288" y="4811713"/>
          <p14:tracePt t="6101" x="3452813" y="4922838"/>
          <p14:tracePt t="6110" x="3479800" y="5022850"/>
          <p14:tracePt t="6117" x="3489325" y="5076825"/>
          <p14:tracePt t="6126" x="3489325" y="5095875"/>
          <p14:tracePt t="6133" x="3489325" y="5105400"/>
          <p14:tracePt t="6142" x="3489325" y="5113338"/>
          <p14:tracePt t="6204" x="3489325" y="5122863"/>
          <p14:tracePt t="6382" x="3489325" y="5132388"/>
          <p14:tracePt t="6407" x="3497263" y="5141913"/>
          <p14:tracePt t="6930" x="3890963" y="5478463"/>
          <p14:tracePt t="6937" x="4027488" y="5561013"/>
          <p14:tracePt t="6945" x="4119563" y="5597525"/>
          <p14:tracePt t="6952" x="4256088" y="5661025"/>
          <p14:tracePt t="6962" x="4346575" y="5670550"/>
          <p14:tracePt t="6969" x="4484688" y="5689600"/>
          <p14:tracePt t="6977" x="4557713" y="5689600"/>
          <p14:tracePt t="6984" x="4667250" y="5689600"/>
          <p14:tracePt t="6991" x="4757738" y="5689600"/>
          <p14:tracePt t="7000" x="4867275" y="5689600"/>
          <p14:tracePt t="7011" x="4995863" y="5661025"/>
          <p14:tracePt t="7018" x="5132388" y="5634038"/>
          <p14:tracePt t="7028" x="5387975" y="5607050"/>
          <p14:tracePt t="7034" x="5634038" y="5570538"/>
          <p14:tracePt t="7043" x="6027738" y="5497513"/>
          <p14:tracePt t="7049" x="6310313" y="5461000"/>
          <p14:tracePt t="7059" x="6675438" y="5378450"/>
          <p14:tracePt t="7066" x="6858000" y="5332413"/>
          <p14:tracePt t="7074" x="7013575" y="5287963"/>
          <p14:tracePt t="7082" x="7077075" y="5251450"/>
          <p14:tracePt t="7089" x="7096125" y="5241925"/>
          <p14:tracePt t="7122" x="7096125" y="5232400"/>
          <p14:tracePt t="7138" x="7096125" y="5222875"/>
          <p14:tracePt t="7146" x="7096125" y="5195888"/>
          <p14:tracePt t="7154" x="7096125" y="5168900"/>
          <p14:tracePt t="7163" x="7096125" y="5149850"/>
          <p14:tracePt t="7171" x="7096125" y="5122863"/>
          <p14:tracePt t="7179" x="7096125" y="5076825"/>
          <p14:tracePt t="7187" x="7096125" y="5040313"/>
          <p14:tracePt t="7195" x="7096125" y="5022850"/>
          <p14:tracePt t="7203" x="7096125" y="4995863"/>
          <p14:tracePt t="7212" x="7077075" y="4949825"/>
          <p14:tracePt t="7219" x="7077075" y="4922838"/>
          <p14:tracePt t="7226" x="7077075" y="4903788"/>
          <p14:tracePt t="7235" x="7077075" y="4876800"/>
          <p14:tracePt t="7244" x="7077075" y="4840288"/>
          <p14:tracePt t="7251" x="7077075" y="4811713"/>
          <p14:tracePt t="7260" x="7077075" y="4794250"/>
          <p14:tracePt t="7266" x="7077075" y="4775200"/>
          <p14:tracePt t="7276" x="7077075" y="4748213"/>
          <p14:tracePt t="7283" x="7077075" y="4721225"/>
          <p14:tracePt t="7291" x="7077075" y="4702175"/>
          <p14:tracePt t="7299" x="7077075" y="4684713"/>
          <p14:tracePt t="7306" x="7077075" y="4657725"/>
          <p14:tracePt t="7315" x="7077075" y="4648200"/>
          <p14:tracePt t="7323" x="7077075" y="4621213"/>
          <p14:tracePt t="7331" x="7077075" y="4592638"/>
          <p14:tracePt t="7338" x="7050088" y="4556125"/>
          <p14:tracePt t="7347" x="7040563" y="4538663"/>
          <p14:tracePt t="7354" x="7032625" y="4511675"/>
          <p14:tracePt t="7363" x="7013575" y="4492625"/>
          <p14:tracePt t="7370" x="7004050" y="4475163"/>
          <p14:tracePt t="7378" x="6996113" y="4456113"/>
          <p14:tracePt t="7386" x="6986588" y="4438650"/>
          <p14:tracePt t="7395" x="6977063" y="4429125"/>
          <p14:tracePt t="7403" x="6977063" y="4419600"/>
          <p14:tracePt t="7411" x="6967538" y="4410075"/>
          <p14:tracePt t="7428" x="6967538" y="4402138"/>
          <p14:tracePt t="7448" x="6959600" y="4402138"/>
          <p14:tracePt t="7477" x="6950075" y="4402138"/>
          <p14:tracePt t="7493" x="6940550" y="4392613"/>
          <p14:tracePt t="7510" x="6931025" y="4392613"/>
          <p14:tracePt t="7517" x="6923088" y="4392613"/>
          <p14:tracePt t="7534" x="6913563" y="4392613"/>
          <p14:tracePt t="7549" x="6904038" y="4392613"/>
          <p14:tracePt t="7558" x="6894513" y="4392613"/>
          <p14:tracePt t="7565" x="6886575" y="4392613"/>
          <p14:tracePt t="8525" x="6950075" y="4657725"/>
          <p14:tracePt t="8533" x="6996113" y="4840288"/>
          <p14:tracePt t="8542" x="7013575" y="4903788"/>
          <p14:tracePt t="8549" x="7032625" y="4959350"/>
          <p14:tracePt t="8558" x="7040563" y="4995863"/>
          <p14:tracePt t="8565" x="7040563" y="5032375"/>
          <p14:tracePt t="8573" x="7040563" y="5049838"/>
          <p14:tracePt t="8581" x="7059613" y="5068888"/>
          <p14:tracePt t="8589" x="7059613" y="5086350"/>
          <p14:tracePt t="8605" x="7059613" y="5095875"/>
          <p14:tracePt t="8612" x="7059613" y="5105400"/>
          <p14:tracePt t="8621" x="7059613" y="5113338"/>
          <p14:tracePt t="8637" x="7059613" y="5132388"/>
          <p14:tracePt t="8645" x="7059613" y="5141913"/>
          <p14:tracePt t="8653" x="7059613" y="5159375"/>
          <p14:tracePt t="8661" x="7059613" y="5168900"/>
          <p14:tracePt t="8668" x="7050088" y="5186363"/>
          <p14:tracePt t="8677" x="7040563" y="5214938"/>
          <p14:tracePt t="8685" x="7032625" y="5222875"/>
          <p14:tracePt t="8692" x="7023100" y="5232400"/>
          <p14:tracePt t="8700" x="7013575" y="5251450"/>
          <p14:tracePt t="8710" x="6996113" y="5268913"/>
          <p14:tracePt t="8716" x="6977063" y="5287963"/>
          <p14:tracePt t="8725" x="6967538" y="5305425"/>
          <p14:tracePt t="8732" x="6959600" y="5324475"/>
          <p14:tracePt t="8741" x="6950075" y="5332413"/>
          <p14:tracePt t="8749" x="6940550" y="5351463"/>
          <p14:tracePt t="8756" x="6931025" y="5351463"/>
          <p14:tracePt t="8764" x="6923088" y="5360988"/>
          <p14:tracePt t="9791" x="6996113" y="5478463"/>
          <p14:tracePt t="9799" x="7032625" y="5524500"/>
          <p14:tracePt t="9809" x="7050088" y="5570538"/>
          <p14:tracePt t="9816" x="7123113" y="5624513"/>
          <p14:tracePt t="9825" x="7186613" y="5689600"/>
          <p14:tracePt t="9832" x="7269163" y="5762625"/>
          <p14:tracePt t="9840" x="7315200" y="5799138"/>
          <p14:tracePt t="9848" x="7397750" y="5853113"/>
          <p14:tracePt t="9857" x="7451725" y="5889625"/>
          <p14:tracePt t="9863" x="7497763" y="5935663"/>
          <p14:tracePt t="9871" x="7524750" y="5962650"/>
          <p14:tracePt t="9880" x="7570788" y="5981700"/>
          <p14:tracePt t="9899" x="7626350" y="6018213"/>
          <p14:tracePt t="9911" x="7643813" y="6035675"/>
          <p14:tracePt t="9920" x="7662863" y="6045200"/>
          <p14:tracePt t="9937" x="7670800" y="6045200"/>
          <p14:tracePt t="9945" x="7680325" y="6054725"/>
          <p14:tracePt t="9953" x="7699375" y="6064250"/>
          <p14:tracePt t="9962" x="7726363" y="6064250"/>
          <p14:tracePt t="9969" x="7753350" y="6072188"/>
          <p14:tracePt t="9978" x="7799388" y="6081713"/>
          <p14:tracePt t="9985" x="7845425" y="6091238"/>
          <p14:tracePt t="9993" x="7899400" y="6108700"/>
          <p14:tracePt t="10001" x="7945438" y="6118225"/>
          <p14:tracePt t="10009" x="7999413" y="6118225"/>
          <p14:tracePt t="10016" x="8045450" y="6127750"/>
          <p14:tracePt t="10027" x="8081963" y="6127750"/>
          <p14:tracePt t="10032" x="8137525" y="6137275"/>
          <p14:tracePt t="10043" x="8201025" y="6137275"/>
          <p14:tracePt t="10048" x="8274050" y="6137275"/>
          <p14:tracePt t="10058" x="8366125" y="6137275"/>
          <p14:tracePt t="10065" x="8439150" y="6137275"/>
          <p14:tracePt t="10076" x="8566150" y="6137275"/>
          <p14:tracePt t="10081" x="8675688" y="6137275"/>
          <p14:tracePt t="10089" x="8767763" y="6137275"/>
          <p14:tracePt t="10097" x="8931275" y="6100763"/>
          <p14:tracePt t="10106" x="9050338" y="6091238"/>
          <p14:tracePt t="10113" x="9196388" y="6064250"/>
          <p14:tracePt t="10121" x="9324975" y="6027738"/>
          <p14:tracePt t="10129" x="9461500" y="5999163"/>
          <p14:tracePt t="10138" x="9588500" y="5954713"/>
          <p14:tracePt t="10146" x="9690100" y="5926138"/>
          <p14:tracePt t="10153" x="9817100" y="5899150"/>
          <p14:tracePt t="10161" x="9918700" y="5843588"/>
          <p14:tracePt t="10170" x="10018713" y="5789613"/>
          <p14:tracePt t="10178" x="10082213" y="5743575"/>
          <p14:tracePt t="10186" x="10164763" y="5680075"/>
          <p14:tracePt t="10195" x="10210800" y="5643563"/>
          <p14:tracePt t="10202" x="10264775" y="5588000"/>
          <p14:tracePt t="10212" x="10283825" y="5534025"/>
          <p14:tracePt t="10219" x="10320338" y="5487988"/>
          <p14:tracePt t="10228" x="10356850" y="5414963"/>
          <p14:tracePt t="10234" x="10374313" y="5360988"/>
          <p14:tracePt t="10244" x="10383838" y="5287963"/>
          <p14:tracePt t="10250" x="10393363" y="5222875"/>
          <p14:tracePt t="10262" x="10410825" y="5149850"/>
          <p14:tracePt t="10265" x="10410825" y="5086350"/>
          <p14:tracePt t="10274" x="10410825" y="4995863"/>
          <p14:tracePt t="10282" x="10410825" y="4922838"/>
          <p14:tracePt t="10292" x="10401300" y="4848225"/>
          <p14:tracePt t="10298" x="10393363" y="4784725"/>
          <p14:tracePt t="10307" x="10383838" y="4711700"/>
          <p14:tracePt t="10314" x="10337800" y="4648200"/>
          <p14:tracePt t="10323" x="10328275" y="4565650"/>
          <p14:tracePt t="10331" x="10320338" y="4511675"/>
          <p14:tracePt t="10339" x="10291763" y="4465638"/>
          <p14:tracePt t="10347" x="10283825" y="4410075"/>
          <p14:tracePt t="10356" x="10264775" y="4373563"/>
          <p14:tracePt t="10363" x="10237788" y="4329113"/>
          <p14:tracePt t="10372" x="10218738" y="4300538"/>
          <p14:tracePt t="10380" x="10191750" y="4273550"/>
          <p14:tracePt t="10387" x="10182225" y="4256088"/>
          <p14:tracePt t="10395" x="10174288" y="4227513"/>
          <p14:tracePt t="10404" x="10145713" y="4200525"/>
          <p14:tracePt t="10411" x="10145713" y="4191000"/>
          <p14:tracePt t="10420" x="10137775" y="4191000"/>
          <p14:tracePt t="10428" x="10128250" y="4183063"/>
          <p14:tracePt t="10436" x="10118725" y="4183063"/>
          <p14:tracePt t="10468" x="10101263" y="4183063"/>
          <p14:tracePt t="10476" x="10091738" y="4183063"/>
          <p14:tracePt t="10484" x="10082213" y="4183063"/>
          <p14:tracePt t="10493" x="10064750" y="4183063"/>
          <p14:tracePt t="10500" x="10055225" y="4183063"/>
          <p14:tracePt t="10509" x="10028238" y="4183063"/>
          <p14:tracePt t="10517" x="10009188" y="4183063"/>
          <p14:tracePt t="10525" x="9991725" y="4183063"/>
          <p14:tracePt t="10533" x="9982200" y="4183063"/>
          <p14:tracePt t="10542" x="9972675" y="4183063"/>
          <p14:tracePt t="10558" x="9963150" y="4183063"/>
          <p14:tracePt t="11431" x="10091738" y="4519613"/>
          <p14:tracePt t="11438" x="10118725" y="4602163"/>
          <p14:tracePt t="11447" x="10155238" y="4702175"/>
          <p14:tracePt t="11455" x="10201275" y="4784725"/>
          <p14:tracePt t="11463" x="10228263" y="4857750"/>
          <p14:tracePt t="11471" x="10247313" y="4922838"/>
          <p14:tracePt t="11479" x="10264775" y="4967288"/>
          <p14:tracePt t="11487" x="10283825" y="5022850"/>
          <p14:tracePt t="11495" x="10283825" y="5040313"/>
          <p14:tracePt t="11503" x="10283825" y="5086350"/>
          <p14:tracePt t="11511" x="10291763" y="5113338"/>
          <p14:tracePt t="11519" x="10291763" y="5141913"/>
          <p14:tracePt t="11531" x="10291763" y="5214938"/>
          <p14:tracePt t="11535" x="10291763" y="5232400"/>
          <p14:tracePt t="11543" x="10291763" y="5259388"/>
          <p14:tracePt t="11551" x="10291763" y="5287963"/>
          <p14:tracePt t="11559" x="10291763" y="5332413"/>
          <p14:tracePt t="11568" x="10291763" y="5360988"/>
          <p14:tracePt t="11576" x="10283825" y="5387975"/>
          <p14:tracePt t="11584" x="10274300" y="5424488"/>
          <p14:tracePt t="11592" x="10264775" y="5441950"/>
          <p14:tracePt t="11599" x="10255250" y="5461000"/>
          <p14:tracePt t="11609" x="10255250" y="5478463"/>
          <p14:tracePt t="11616" x="10255250" y="5487988"/>
        </p14:tracePtLst>
      </p14:laserTraceLst>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17077-BEE6-44FF-2C25-2E37CCEFD8E5}"/>
              </a:ext>
            </a:extLst>
          </p:cNvPr>
          <p:cNvSpPr txBox="1"/>
          <p:nvPr/>
        </p:nvSpPr>
        <p:spPr>
          <a:xfrm>
            <a:off x="3516086" y="2503715"/>
            <a:ext cx="5555367" cy="646331"/>
          </a:xfrm>
          <a:prstGeom prst="rect">
            <a:avLst/>
          </a:prstGeom>
          <a:noFill/>
        </p:spPr>
        <p:txBody>
          <a:bodyPr wrap="none" rtlCol="0">
            <a:spAutoFit/>
          </a:bodyPr>
          <a:lstStyle/>
          <a:p>
            <a:r>
              <a:rPr lang="en-US" sz="3600" dirty="0">
                <a:solidFill>
                  <a:srgbClr val="C00000"/>
                </a:solidFill>
                <a:latin typeface="American Typewriter" panose="02090604020004020304" pitchFamily="18" charset="77"/>
              </a:rPr>
              <a:t>Support Vector Machine</a:t>
            </a:r>
          </a:p>
        </p:txBody>
      </p:sp>
    </p:spTree>
    <p:extLst>
      <p:ext uri="{BB962C8B-B14F-4D97-AF65-F5344CB8AC3E}">
        <p14:creationId xmlns:p14="http://schemas.microsoft.com/office/powerpoint/2010/main" val="19250721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3.1"/>
</p:tagLst>
</file>

<file path=ppt/tags/tag10.xml><?xml version="1.0" encoding="utf-8"?>
<p:tagLst xmlns:a="http://schemas.openxmlformats.org/drawingml/2006/main" xmlns:r="http://schemas.openxmlformats.org/officeDocument/2006/relationships" xmlns:p="http://schemas.openxmlformats.org/presentationml/2006/main">
  <p:tag name="TIMING" val="|0.8|3.1"/>
</p:tagLst>
</file>

<file path=ppt/tags/tag11.xml><?xml version="1.0" encoding="utf-8"?>
<p:tagLst xmlns:a="http://schemas.openxmlformats.org/drawingml/2006/main" xmlns:r="http://schemas.openxmlformats.org/officeDocument/2006/relationships" xmlns:p="http://schemas.openxmlformats.org/presentationml/2006/main">
  <p:tag name="TIMING" val="|0.8|3.1"/>
</p:tagLst>
</file>

<file path=ppt/tags/tag12.xml><?xml version="1.0" encoding="utf-8"?>
<p:tagLst xmlns:a="http://schemas.openxmlformats.org/drawingml/2006/main" xmlns:r="http://schemas.openxmlformats.org/officeDocument/2006/relationships" xmlns:p="http://schemas.openxmlformats.org/presentationml/2006/main">
  <p:tag name="TIMING" val="|0.8|3.1"/>
</p:tagLst>
</file>

<file path=ppt/tags/tag13.xml><?xml version="1.0" encoding="utf-8"?>
<p:tagLst xmlns:a="http://schemas.openxmlformats.org/drawingml/2006/main" xmlns:r="http://schemas.openxmlformats.org/officeDocument/2006/relationships" xmlns:p="http://schemas.openxmlformats.org/presentationml/2006/main">
  <p:tag name="TIMING" val="|0.8|3.1"/>
</p:tagLst>
</file>

<file path=ppt/tags/tag14.xml><?xml version="1.0" encoding="utf-8"?>
<p:tagLst xmlns:a="http://schemas.openxmlformats.org/drawingml/2006/main" xmlns:r="http://schemas.openxmlformats.org/officeDocument/2006/relationships" xmlns:p="http://schemas.openxmlformats.org/presentationml/2006/main">
  <p:tag name="TIMING" val="|0.8|3.1"/>
</p:tagLst>
</file>

<file path=ppt/tags/tag15.xml><?xml version="1.0" encoding="utf-8"?>
<p:tagLst xmlns:a="http://schemas.openxmlformats.org/drawingml/2006/main" xmlns:r="http://schemas.openxmlformats.org/officeDocument/2006/relationships" xmlns:p="http://schemas.openxmlformats.org/presentationml/2006/main">
  <p:tag name="TIMING" val="|0.8|3.1"/>
</p:tagLst>
</file>

<file path=ppt/tags/tag16.xml><?xml version="1.0" encoding="utf-8"?>
<p:tagLst xmlns:a="http://schemas.openxmlformats.org/drawingml/2006/main" xmlns:r="http://schemas.openxmlformats.org/officeDocument/2006/relationships" xmlns:p="http://schemas.openxmlformats.org/presentationml/2006/main">
  <p:tag name="TIMING" val="|0.8|3.1"/>
</p:tagLst>
</file>

<file path=ppt/tags/tag17.xml><?xml version="1.0" encoding="utf-8"?>
<p:tagLst xmlns:a="http://schemas.openxmlformats.org/drawingml/2006/main" xmlns:r="http://schemas.openxmlformats.org/officeDocument/2006/relationships" xmlns:p="http://schemas.openxmlformats.org/presentationml/2006/main">
  <p:tag name="TIMING" val="|0.8|3.1"/>
</p:tagLst>
</file>

<file path=ppt/tags/tag18.xml><?xml version="1.0" encoding="utf-8"?>
<p:tagLst xmlns:a="http://schemas.openxmlformats.org/drawingml/2006/main" xmlns:r="http://schemas.openxmlformats.org/officeDocument/2006/relationships" xmlns:p="http://schemas.openxmlformats.org/presentationml/2006/main">
  <p:tag name="TIMING" val="|0.8|3.1"/>
</p:tagLst>
</file>

<file path=ppt/tags/tag19.xml><?xml version="1.0" encoding="utf-8"?>
<p:tagLst xmlns:a="http://schemas.openxmlformats.org/drawingml/2006/main" xmlns:r="http://schemas.openxmlformats.org/officeDocument/2006/relationships" xmlns:p="http://schemas.openxmlformats.org/presentationml/2006/main">
  <p:tag name="TIMING" val="|0.8|3.1"/>
</p:tagLst>
</file>

<file path=ppt/tags/tag2.xml><?xml version="1.0" encoding="utf-8"?>
<p:tagLst xmlns:a="http://schemas.openxmlformats.org/drawingml/2006/main" xmlns:r="http://schemas.openxmlformats.org/officeDocument/2006/relationships" xmlns:p="http://schemas.openxmlformats.org/presentationml/2006/main">
  <p:tag name="TIMING" val="|0.8|3.1"/>
</p:tagLst>
</file>

<file path=ppt/tags/tag20.xml><?xml version="1.0" encoding="utf-8"?>
<p:tagLst xmlns:a="http://schemas.openxmlformats.org/drawingml/2006/main" xmlns:r="http://schemas.openxmlformats.org/officeDocument/2006/relationships" xmlns:p="http://schemas.openxmlformats.org/presentationml/2006/main">
  <p:tag name="TIMING" val="|0.8|3.1"/>
</p:tagLst>
</file>

<file path=ppt/tags/tag21.xml><?xml version="1.0" encoding="utf-8"?>
<p:tagLst xmlns:a="http://schemas.openxmlformats.org/drawingml/2006/main" xmlns:r="http://schemas.openxmlformats.org/officeDocument/2006/relationships" xmlns:p="http://schemas.openxmlformats.org/presentationml/2006/main">
  <p:tag name="TIMING" val="|0.8|3.1"/>
</p:tagLst>
</file>

<file path=ppt/tags/tag22.xml><?xml version="1.0" encoding="utf-8"?>
<p:tagLst xmlns:a="http://schemas.openxmlformats.org/drawingml/2006/main" xmlns:r="http://schemas.openxmlformats.org/officeDocument/2006/relationships" xmlns:p="http://schemas.openxmlformats.org/presentationml/2006/main">
  <p:tag name="TIMING" val="|0.8|3.1"/>
</p:tagLst>
</file>

<file path=ppt/tags/tag23.xml><?xml version="1.0" encoding="utf-8"?>
<p:tagLst xmlns:a="http://schemas.openxmlformats.org/drawingml/2006/main" xmlns:r="http://schemas.openxmlformats.org/officeDocument/2006/relationships" xmlns:p="http://schemas.openxmlformats.org/presentationml/2006/main">
  <p:tag name="TIMING" val="|0.8|3.1"/>
</p:tagLst>
</file>

<file path=ppt/tags/tag24.xml><?xml version="1.0" encoding="utf-8"?>
<p:tagLst xmlns:a="http://schemas.openxmlformats.org/drawingml/2006/main" xmlns:r="http://schemas.openxmlformats.org/officeDocument/2006/relationships" xmlns:p="http://schemas.openxmlformats.org/presentationml/2006/main">
  <p:tag name="TIMING" val="|0.8|3.1"/>
</p:tagLst>
</file>

<file path=ppt/tags/tag25.xml><?xml version="1.0" encoding="utf-8"?>
<p:tagLst xmlns:a="http://schemas.openxmlformats.org/drawingml/2006/main" xmlns:r="http://schemas.openxmlformats.org/officeDocument/2006/relationships" xmlns:p="http://schemas.openxmlformats.org/presentationml/2006/main">
  <p:tag name="TIMING" val="|0.8|3.1"/>
</p:tagLst>
</file>

<file path=ppt/tags/tag26.xml><?xml version="1.0" encoding="utf-8"?>
<p:tagLst xmlns:a="http://schemas.openxmlformats.org/drawingml/2006/main" xmlns:r="http://schemas.openxmlformats.org/officeDocument/2006/relationships" xmlns:p="http://schemas.openxmlformats.org/presentationml/2006/main">
  <p:tag name="TIMING" val="|0.8|3.1"/>
</p:tagLst>
</file>

<file path=ppt/tags/tag27.xml><?xml version="1.0" encoding="utf-8"?>
<p:tagLst xmlns:a="http://schemas.openxmlformats.org/drawingml/2006/main" xmlns:r="http://schemas.openxmlformats.org/officeDocument/2006/relationships" xmlns:p="http://schemas.openxmlformats.org/presentationml/2006/main">
  <p:tag name="TIMING" val="|0.8|3.1"/>
</p:tagLst>
</file>

<file path=ppt/tags/tag28.xml><?xml version="1.0" encoding="utf-8"?>
<p:tagLst xmlns:a="http://schemas.openxmlformats.org/drawingml/2006/main" xmlns:r="http://schemas.openxmlformats.org/officeDocument/2006/relationships" xmlns:p="http://schemas.openxmlformats.org/presentationml/2006/main">
  <p:tag name="TIMING" val="|0.8|3.1"/>
</p:tagLst>
</file>

<file path=ppt/tags/tag29.xml><?xml version="1.0" encoding="utf-8"?>
<p:tagLst xmlns:a="http://schemas.openxmlformats.org/drawingml/2006/main" xmlns:r="http://schemas.openxmlformats.org/officeDocument/2006/relationships" xmlns:p="http://schemas.openxmlformats.org/presentationml/2006/main">
  <p:tag name="TIMING" val="|0.8|3.1"/>
</p:tagLst>
</file>

<file path=ppt/tags/tag3.xml><?xml version="1.0" encoding="utf-8"?>
<p:tagLst xmlns:a="http://schemas.openxmlformats.org/drawingml/2006/main" xmlns:r="http://schemas.openxmlformats.org/officeDocument/2006/relationships" xmlns:p="http://schemas.openxmlformats.org/presentationml/2006/main">
  <p:tag name="TIMING" val="|0.8|3.1"/>
</p:tagLst>
</file>

<file path=ppt/tags/tag30.xml><?xml version="1.0" encoding="utf-8"?>
<p:tagLst xmlns:a="http://schemas.openxmlformats.org/drawingml/2006/main" xmlns:r="http://schemas.openxmlformats.org/officeDocument/2006/relationships" xmlns:p="http://schemas.openxmlformats.org/presentationml/2006/main">
  <p:tag name="TIMING" val="|0.8|3.1"/>
</p:tagLst>
</file>

<file path=ppt/tags/tag31.xml><?xml version="1.0" encoding="utf-8"?>
<p:tagLst xmlns:a="http://schemas.openxmlformats.org/drawingml/2006/main" xmlns:r="http://schemas.openxmlformats.org/officeDocument/2006/relationships" xmlns:p="http://schemas.openxmlformats.org/presentationml/2006/main">
  <p:tag name="TIMING" val="|0.8|3.1"/>
</p:tagLst>
</file>

<file path=ppt/tags/tag4.xml><?xml version="1.0" encoding="utf-8"?>
<p:tagLst xmlns:a="http://schemas.openxmlformats.org/drawingml/2006/main" xmlns:r="http://schemas.openxmlformats.org/officeDocument/2006/relationships" xmlns:p="http://schemas.openxmlformats.org/presentationml/2006/main">
  <p:tag name="TIMING" val="|0.8|3.1"/>
</p:tagLst>
</file>

<file path=ppt/tags/tag5.xml><?xml version="1.0" encoding="utf-8"?>
<p:tagLst xmlns:a="http://schemas.openxmlformats.org/drawingml/2006/main" xmlns:r="http://schemas.openxmlformats.org/officeDocument/2006/relationships" xmlns:p="http://schemas.openxmlformats.org/presentationml/2006/main">
  <p:tag name="TIMING" val="|0.8|3.1"/>
</p:tagLst>
</file>

<file path=ppt/tags/tag6.xml><?xml version="1.0" encoding="utf-8"?>
<p:tagLst xmlns:a="http://schemas.openxmlformats.org/drawingml/2006/main" xmlns:r="http://schemas.openxmlformats.org/officeDocument/2006/relationships" xmlns:p="http://schemas.openxmlformats.org/presentationml/2006/main">
  <p:tag name="TIMING" val="|0.8|3.1"/>
</p:tagLst>
</file>

<file path=ppt/tags/tag7.xml><?xml version="1.0" encoding="utf-8"?>
<p:tagLst xmlns:a="http://schemas.openxmlformats.org/drawingml/2006/main" xmlns:r="http://schemas.openxmlformats.org/officeDocument/2006/relationships" xmlns:p="http://schemas.openxmlformats.org/presentationml/2006/main">
  <p:tag name="TIMING" val="|0.8|3.1"/>
</p:tagLst>
</file>

<file path=ppt/tags/tag8.xml><?xml version="1.0" encoding="utf-8"?>
<p:tagLst xmlns:a="http://schemas.openxmlformats.org/drawingml/2006/main" xmlns:r="http://schemas.openxmlformats.org/officeDocument/2006/relationships" xmlns:p="http://schemas.openxmlformats.org/presentationml/2006/main">
  <p:tag name="TIMING" val="|0.8|3.1"/>
</p:tagLst>
</file>

<file path=ppt/tags/tag9.xml><?xml version="1.0" encoding="utf-8"?>
<p:tagLst xmlns:a="http://schemas.openxmlformats.org/drawingml/2006/main" xmlns:r="http://schemas.openxmlformats.org/officeDocument/2006/relationships" xmlns:p="http://schemas.openxmlformats.org/presentationml/2006/main">
  <p:tag name="TIMING" val="|0.8|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TotalTime>
  <Words>5023</Words>
  <Application>Microsoft Macintosh PowerPoint</Application>
  <PresentationFormat>Widescreen</PresentationFormat>
  <Paragraphs>437</Paragraphs>
  <Slides>110</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110</vt:i4>
      </vt:variant>
    </vt:vector>
  </HeadingPairs>
  <TitlesOfParts>
    <vt:vector size="120" baseType="lpstr">
      <vt:lpstr>American Typewriter</vt:lpstr>
      <vt:lpstr>Arial</vt:lpstr>
      <vt:lpstr>Book Antiqua</vt:lpstr>
      <vt:lpstr>Calibri</vt:lpstr>
      <vt:lpstr>Calibri Light</vt:lpstr>
      <vt:lpstr>Cambria Math</vt:lpstr>
      <vt:lpstr>Nunito</vt:lpstr>
      <vt:lpstr>Sylfaen</vt:lpstr>
      <vt:lpstr>Times New Roman</vt:lpstr>
      <vt:lpstr>Office Theme</vt:lpstr>
      <vt:lpstr>PowerPoint Presentation</vt:lpstr>
      <vt:lpstr>PowerPoint Presentation</vt:lpstr>
      <vt:lpstr>Maximum Likelihood Estimation</vt:lpstr>
      <vt:lpstr>Maximum Likelihood Estimation</vt:lpstr>
      <vt:lpstr>MLE – for Linear Regression Model</vt:lpstr>
      <vt:lpstr>Likelihood Function</vt:lpstr>
      <vt:lpstr>Maximizing Log-Likelihood</vt:lpstr>
      <vt:lpstr>Example - Maximum likelihood estimation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Bayesian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Laplace Approximation</vt:lpstr>
      <vt:lpstr>PowerPoint Presentation</vt:lpstr>
      <vt:lpstr>PowerPoint Presentation</vt:lpstr>
      <vt:lpstr>PowerPoint Presentation</vt:lpstr>
      <vt:lpstr>PowerPoint Presentation</vt:lpstr>
      <vt:lpstr>PowerPoint Presentation</vt:lpstr>
      <vt:lpstr>Bayesian Logistic Regression</vt:lpstr>
      <vt:lpstr>PowerPoint Presentation</vt:lpstr>
      <vt:lpstr>PowerPoint Presentation</vt:lpstr>
      <vt:lpstr> Predictive distribution</vt:lpstr>
      <vt:lpstr>PowerPoint Presentation</vt:lpstr>
      <vt:lpstr>PowerPoint Presentation</vt:lpstr>
      <vt:lpstr>PowerPoint Presentation</vt:lpstr>
      <vt:lpstr>Kernel Trick</vt:lpstr>
      <vt:lpstr>Kernel Trick</vt:lpstr>
      <vt:lpstr>Kernel Trick</vt:lpstr>
      <vt:lpstr>Kernel Functions</vt:lpstr>
      <vt:lpstr>Kernel Functions</vt:lpstr>
      <vt:lpstr>Kernel Functions</vt:lpstr>
      <vt:lpstr>Kernel Functions</vt:lpstr>
      <vt:lpstr>Kernel Functions</vt:lpstr>
      <vt:lpstr>Kernel Functions</vt:lpstr>
      <vt:lpstr>Kernel Functions</vt:lpstr>
      <vt:lpstr>Kernel Functions</vt:lpstr>
      <vt:lpstr>Kernel Functions</vt:lpstr>
      <vt:lpstr>Kernel Functions</vt:lpstr>
      <vt:lpstr>Kernel Functions</vt:lpstr>
      <vt:lpstr>Kernel Functions</vt:lpstr>
      <vt:lpstr>Kernel Functions</vt:lpstr>
      <vt:lpstr>Kernel Functions</vt:lpstr>
      <vt:lpstr>Using Kernels inside GLMs</vt:lpstr>
      <vt:lpstr>Using Kernels inside GLMs</vt:lpstr>
      <vt:lpstr>Using Kernels inside GLMs</vt:lpstr>
      <vt:lpstr>PowerPoint Presentation</vt:lpstr>
      <vt:lpstr>SVM Algorithm</vt:lpstr>
      <vt:lpstr>SVM Algorithm</vt:lpstr>
      <vt:lpstr>SVM Algorithm</vt:lpstr>
      <vt:lpstr>SVM Algorithm</vt:lpstr>
      <vt:lpstr>SVM Algorithm</vt:lpstr>
      <vt:lpstr>SVM Algorithm</vt:lpstr>
      <vt:lpstr>SVM Algorithm</vt:lpstr>
      <vt:lpstr>SVM Algorithm</vt:lpstr>
      <vt:lpstr>SVM Algorithm</vt:lpstr>
      <vt:lpstr>Types of SVM</vt:lpstr>
      <vt:lpstr>Hinge Loss in SVM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sherin.shibi sherin.shibi</dc:creator>
  <cp:lastModifiedBy>sherin.shibi sherin.shibi</cp:lastModifiedBy>
  <cp:revision>32</cp:revision>
  <dcterms:created xsi:type="dcterms:W3CDTF">2024-08-12T16:16:23Z</dcterms:created>
  <dcterms:modified xsi:type="dcterms:W3CDTF">2024-08-13T03:38:46Z</dcterms:modified>
</cp:coreProperties>
</file>